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28"/>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7" r:id="rId24"/>
    <p:sldId id="278" r:id="rId25"/>
    <p:sldId id="276" r:id="rId26"/>
    <p:sldId id="275" r:id="rId27"/>
  </p:sldIdLst>
  <p:sldSz cx="18288000" cy="10287000"/>
  <p:notesSz cx="6858000" cy="9144000"/>
  <p:embeddedFontLst>
    <p:embeddedFont>
      <p:font typeface="Arimo" panose="020B0604020202020204" charset="0"/>
      <p:regular r:id="rId29"/>
    </p:embeddedFont>
    <p:embeddedFont>
      <p:font typeface="Arimo Bold" panose="020B0604020202020204" charset="0"/>
      <p:regular r:id="rId30"/>
    </p:embeddedFont>
    <p:embeddedFont>
      <p:font typeface="Times New Roman Bold" panose="02020803070505020304" pitchFamily="18" charset="0"/>
      <p:regular r:id="rId31"/>
      <p:bold r:id="rId32"/>
    </p:embeddedFont>
    <p:embeddedFont>
      <p:font typeface="TT Rounds Condensed" panose="020B0604020202020204" charset="0"/>
      <p:regular r:id="rId33"/>
    </p:embeddedFont>
    <p:embeddedFont>
      <p:font typeface="TT Rounds Condensed Bold" panose="020B0604020202020204" charset="0"/>
      <p:regular r:id="rId34"/>
    </p:embeddedFont>
    <p:embeddedFont>
      <p:font typeface="TT Rounds Condensed Italics"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699DDA-B4D0-4823-BB4D-ABABE160B8D5}" v="23" dt="2024-12-07T04:18:04.4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font" Target="fonts/font6.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rshwa Divyang Gandhi" userId="adbc8a9d-f9d7-4d8f-869e-e1786d2d6d25" providerId="ADAL" clId="{ED699DDA-B4D0-4823-BB4D-ABABE160B8D5}"/>
    <pc:docChg chg="undo custSel addSld modSld">
      <pc:chgData name="Parshwa Divyang Gandhi" userId="adbc8a9d-f9d7-4d8f-869e-e1786d2d6d25" providerId="ADAL" clId="{ED699DDA-B4D0-4823-BB4D-ABABE160B8D5}" dt="2024-12-07T04:22:03.660" v="270" actId="255"/>
      <pc:docMkLst>
        <pc:docMk/>
      </pc:docMkLst>
      <pc:sldChg chg="modSp mod">
        <pc:chgData name="Parshwa Divyang Gandhi" userId="adbc8a9d-f9d7-4d8f-869e-e1786d2d6d25" providerId="ADAL" clId="{ED699DDA-B4D0-4823-BB4D-ABABE160B8D5}" dt="2024-11-22T16:29:34.091" v="16" actId="1036"/>
        <pc:sldMkLst>
          <pc:docMk/>
          <pc:sldMk cId="0" sldId="256"/>
        </pc:sldMkLst>
        <pc:spChg chg="mod">
          <ac:chgData name="Parshwa Divyang Gandhi" userId="adbc8a9d-f9d7-4d8f-869e-e1786d2d6d25" providerId="ADAL" clId="{ED699DDA-B4D0-4823-BB4D-ABABE160B8D5}" dt="2024-11-22T16:29:25.748" v="14" actId="20577"/>
          <ac:spMkLst>
            <pc:docMk/>
            <pc:sldMk cId="0" sldId="256"/>
            <ac:spMk id="6" creationId="{00000000-0000-0000-0000-000000000000}"/>
          </ac:spMkLst>
        </pc:spChg>
        <pc:spChg chg="mod">
          <ac:chgData name="Parshwa Divyang Gandhi" userId="adbc8a9d-f9d7-4d8f-869e-e1786d2d6d25" providerId="ADAL" clId="{ED699DDA-B4D0-4823-BB4D-ABABE160B8D5}" dt="2024-11-22T16:24:11.730" v="0" actId="20577"/>
          <ac:spMkLst>
            <pc:docMk/>
            <pc:sldMk cId="0" sldId="256"/>
            <ac:spMk id="7" creationId="{00000000-0000-0000-0000-000000000000}"/>
          </ac:spMkLst>
        </pc:spChg>
        <pc:grpChg chg="mod">
          <ac:chgData name="Parshwa Divyang Gandhi" userId="adbc8a9d-f9d7-4d8f-869e-e1786d2d6d25" providerId="ADAL" clId="{ED699DDA-B4D0-4823-BB4D-ABABE160B8D5}" dt="2024-11-22T16:29:34.091" v="16" actId="1036"/>
          <ac:grpSpMkLst>
            <pc:docMk/>
            <pc:sldMk cId="0" sldId="256"/>
            <ac:grpSpMk id="4" creationId="{00000000-0000-0000-0000-000000000000}"/>
          </ac:grpSpMkLst>
        </pc:grpChg>
      </pc:sldChg>
      <pc:sldChg chg="modSp mod">
        <pc:chgData name="Parshwa Divyang Gandhi" userId="adbc8a9d-f9d7-4d8f-869e-e1786d2d6d25" providerId="ADAL" clId="{ED699DDA-B4D0-4823-BB4D-ABABE160B8D5}" dt="2024-12-07T04:04:57.692" v="100" actId="255"/>
        <pc:sldMkLst>
          <pc:docMk/>
          <pc:sldMk cId="0" sldId="257"/>
        </pc:sldMkLst>
        <pc:spChg chg="mod">
          <ac:chgData name="Parshwa Divyang Gandhi" userId="adbc8a9d-f9d7-4d8f-869e-e1786d2d6d25" providerId="ADAL" clId="{ED699DDA-B4D0-4823-BB4D-ABABE160B8D5}" dt="2024-12-07T04:04:49.037" v="99" actId="255"/>
          <ac:spMkLst>
            <pc:docMk/>
            <pc:sldMk cId="0" sldId="257"/>
            <ac:spMk id="6" creationId="{00000000-0000-0000-0000-000000000000}"/>
          </ac:spMkLst>
        </pc:spChg>
        <pc:spChg chg="mod">
          <ac:chgData name="Parshwa Divyang Gandhi" userId="adbc8a9d-f9d7-4d8f-869e-e1786d2d6d25" providerId="ADAL" clId="{ED699DDA-B4D0-4823-BB4D-ABABE160B8D5}" dt="2024-12-07T04:04:57.692" v="100" actId="255"/>
          <ac:spMkLst>
            <pc:docMk/>
            <pc:sldMk cId="0" sldId="257"/>
            <ac:spMk id="13" creationId="{00000000-0000-0000-0000-000000000000}"/>
          </ac:spMkLst>
        </pc:spChg>
      </pc:sldChg>
      <pc:sldChg chg="modSp mod">
        <pc:chgData name="Parshwa Divyang Gandhi" userId="adbc8a9d-f9d7-4d8f-869e-e1786d2d6d25" providerId="ADAL" clId="{ED699DDA-B4D0-4823-BB4D-ABABE160B8D5}" dt="2024-12-07T04:04:31.553" v="96" actId="255"/>
        <pc:sldMkLst>
          <pc:docMk/>
          <pc:sldMk cId="0" sldId="258"/>
        </pc:sldMkLst>
        <pc:spChg chg="mod">
          <ac:chgData name="Parshwa Divyang Gandhi" userId="adbc8a9d-f9d7-4d8f-869e-e1786d2d6d25" providerId="ADAL" clId="{ED699DDA-B4D0-4823-BB4D-ABABE160B8D5}" dt="2024-12-07T04:04:31.553" v="96" actId="255"/>
          <ac:spMkLst>
            <pc:docMk/>
            <pc:sldMk cId="0" sldId="258"/>
            <ac:spMk id="6" creationId="{00000000-0000-0000-0000-000000000000}"/>
          </ac:spMkLst>
        </pc:spChg>
      </pc:sldChg>
      <pc:sldChg chg="modSp mod">
        <pc:chgData name="Parshwa Divyang Gandhi" userId="adbc8a9d-f9d7-4d8f-869e-e1786d2d6d25" providerId="ADAL" clId="{ED699DDA-B4D0-4823-BB4D-ABABE160B8D5}" dt="2024-12-07T04:04:23.047" v="95" actId="255"/>
        <pc:sldMkLst>
          <pc:docMk/>
          <pc:sldMk cId="0" sldId="260"/>
        </pc:sldMkLst>
        <pc:spChg chg="mod">
          <ac:chgData name="Parshwa Divyang Gandhi" userId="adbc8a9d-f9d7-4d8f-869e-e1786d2d6d25" providerId="ADAL" clId="{ED699DDA-B4D0-4823-BB4D-ABABE160B8D5}" dt="2024-12-07T04:04:23.047" v="95" actId="255"/>
          <ac:spMkLst>
            <pc:docMk/>
            <pc:sldMk cId="0" sldId="260"/>
            <ac:spMk id="7" creationId="{00000000-0000-0000-0000-000000000000}"/>
          </ac:spMkLst>
        </pc:spChg>
      </pc:sldChg>
      <pc:sldChg chg="modSp mod">
        <pc:chgData name="Parshwa Divyang Gandhi" userId="adbc8a9d-f9d7-4d8f-869e-e1786d2d6d25" providerId="ADAL" clId="{ED699DDA-B4D0-4823-BB4D-ABABE160B8D5}" dt="2024-12-07T04:04:13.484" v="94" actId="255"/>
        <pc:sldMkLst>
          <pc:docMk/>
          <pc:sldMk cId="0" sldId="261"/>
        </pc:sldMkLst>
        <pc:spChg chg="mod">
          <ac:chgData name="Parshwa Divyang Gandhi" userId="adbc8a9d-f9d7-4d8f-869e-e1786d2d6d25" providerId="ADAL" clId="{ED699DDA-B4D0-4823-BB4D-ABABE160B8D5}" dt="2024-12-07T04:04:13.484" v="94" actId="255"/>
          <ac:spMkLst>
            <pc:docMk/>
            <pc:sldMk cId="0" sldId="261"/>
            <ac:spMk id="7" creationId="{00000000-0000-0000-0000-000000000000}"/>
          </ac:spMkLst>
        </pc:spChg>
      </pc:sldChg>
      <pc:sldChg chg="modSp mod">
        <pc:chgData name="Parshwa Divyang Gandhi" userId="adbc8a9d-f9d7-4d8f-869e-e1786d2d6d25" providerId="ADAL" clId="{ED699DDA-B4D0-4823-BB4D-ABABE160B8D5}" dt="2024-12-07T04:05:53.281" v="121" actId="1035"/>
        <pc:sldMkLst>
          <pc:docMk/>
          <pc:sldMk cId="0" sldId="262"/>
        </pc:sldMkLst>
        <pc:spChg chg="mod">
          <ac:chgData name="Parshwa Divyang Gandhi" userId="adbc8a9d-f9d7-4d8f-869e-e1786d2d6d25" providerId="ADAL" clId="{ED699DDA-B4D0-4823-BB4D-ABABE160B8D5}" dt="2024-11-22T16:39:25.656" v="26" actId="1035"/>
          <ac:spMkLst>
            <pc:docMk/>
            <pc:sldMk cId="0" sldId="262"/>
            <ac:spMk id="5" creationId="{00000000-0000-0000-0000-000000000000}"/>
          </ac:spMkLst>
        </pc:spChg>
        <pc:spChg chg="mod">
          <ac:chgData name="Parshwa Divyang Gandhi" userId="adbc8a9d-f9d7-4d8f-869e-e1786d2d6d25" providerId="ADAL" clId="{ED699DDA-B4D0-4823-BB4D-ABABE160B8D5}" dt="2024-12-07T04:05:22.285" v="102" actId="255"/>
          <ac:spMkLst>
            <pc:docMk/>
            <pc:sldMk cId="0" sldId="262"/>
            <ac:spMk id="6" creationId="{00000000-0000-0000-0000-000000000000}"/>
          </ac:spMkLst>
        </pc:spChg>
        <pc:spChg chg="mod">
          <ac:chgData name="Parshwa Divyang Gandhi" userId="adbc8a9d-f9d7-4d8f-869e-e1786d2d6d25" providerId="ADAL" clId="{ED699DDA-B4D0-4823-BB4D-ABABE160B8D5}" dt="2024-12-07T04:05:31.008" v="103" actId="255"/>
          <ac:spMkLst>
            <pc:docMk/>
            <pc:sldMk cId="0" sldId="262"/>
            <ac:spMk id="19" creationId="{00000000-0000-0000-0000-000000000000}"/>
          </ac:spMkLst>
        </pc:spChg>
        <pc:spChg chg="mod">
          <ac:chgData name="Parshwa Divyang Gandhi" userId="adbc8a9d-f9d7-4d8f-869e-e1786d2d6d25" providerId="ADAL" clId="{ED699DDA-B4D0-4823-BB4D-ABABE160B8D5}" dt="2024-12-07T04:05:36.621" v="104" actId="1076"/>
          <ac:spMkLst>
            <pc:docMk/>
            <pc:sldMk cId="0" sldId="262"/>
            <ac:spMk id="23" creationId="{00000000-0000-0000-0000-000000000000}"/>
          </ac:spMkLst>
        </pc:spChg>
        <pc:grpChg chg="mod">
          <ac:chgData name="Parshwa Divyang Gandhi" userId="adbc8a9d-f9d7-4d8f-869e-e1786d2d6d25" providerId="ADAL" clId="{ED699DDA-B4D0-4823-BB4D-ABABE160B8D5}" dt="2024-11-22T16:36:20.389" v="21" actId="1076"/>
          <ac:grpSpMkLst>
            <pc:docMk/>
            <pc:sldMk cId="0" sldId="262"/>
            <ac:grpSpMk id="4" creationId="{00000000-0000-0000-0000-000000000000}"/>
          </ac:grpSpMkLst>
        </pc:grpChg>
        <pc:grpChg chg="mod">
          <ac:chgData name="Parshwa Divyang Gandhi" userId="adbc8a9d-f9d7-4d8f-869e-e1786d2d6d25" providerId="ADAL" clId="{ED699DDA-B4D0-4823-BB4D-ABABE160B8D5}" dt="2024-12-07T04:05:44.162" v="109" actId="1036"/>
          <ac:grpSpMkLst>
            <pc:docMk/>
            <pc:sldMk cId="0" sldId="262"/>
            <ac:grpSpMk id="10" creationId="{00000000-0000-0000-0000-000000000000}"/>
          </ac:grpSpMkLst>
        </pc:grpChg>
        <pc:grpChg chg="mod">
          <ac:chgData name="Parshwa Divyang Gandhi" userId="adbc8a9d-f9d7-4d8f-869e-e1786d2d6d25" providerId="ADAL" clId="{ED699DDA-B4D0-4823-BB4D-ABABE160B8D5}" dt="2024-12-07T04:05:48.093" v="115" actId="1036"/>
          <ac:grpSpMkLst>
            <pc:docMk/>
            <pc:sldMk cId="0" sldId="262"/>
            <ac:grpSpMk id="13" creationId="{00000000-0000-0000-0000-000000000000}"/>
          </ac:grpSpMkLst>
        </pc:grpChg>
        <pc:grpChg chg="mod">
          <ac:chgData name="Parshwa Divyang Gandhi" userId="adbc8a9d-f9d7-4d8f-869e-e1786d2d6d25" providerId="ADAL" clId="{ED699DDA-B4D0-4823-BB4D-ABABE160B8D5}" dt="2024-12-07T04:05:53.281" v="121" actId="1035"/>
          <ac:grpSpMkLst>
            <pc:docMk/>
            <pc:sldMk cId="0" sldId="262"/>
            <ac:grpSpMk id="16" creationId="{00000000-0000-0000-0000-000000000000}"/>
          </ac:grpSpMkLst>
        </pc:grpChg>
        <pc:grpChg chg="mod">
          <ac:chgData name="Parshwa Divyang Gandhi" userId="adbc8a9d-f9d7-4d8f-869e-e1786d2d6d25" providerId="ADAL" clId="{ED699DDA-B4D0-4823-BB4D-ABABE160B8D5}" dt="2024-12-07T04:05:51.086" v="120" actId="1036"/>
          <ac:grpSpMkLst>
            <pc:docMk/>
            <pc:sldMk cId="0" sldId="262"/>
            <ac:grpSpMk id="20" creationId="{00000000-0000-0000-0000-000000000000}"/>
          </ac:grpSpMkLst>
        </pc:grpChg>
      </pc:sldChg>
      <pc:sldChg chg="modSp mod">
        <pc:chgData name="Parshwa Divyang Gandhi" userId="adbc8a9d-f9d7-4d8f-869e-e1786d2d6d25" providerId="ADAL" clId="{ED699DDA-B4D0-4823-BB4D-ABABE160B8D5}" dt="2024-12-07T04:06:18.697" v="123" actId="1076"/>
        <pc:sldMkLst>
          <pc:docMk/>
          <pc:sldMk cId="0" sldId="263"/>
        </pc:sldMkLst>
        <pc:spChg chg="mod">
          <ac:chgData name="Parshwa Divyang Gandhi" userId="adbc8a9d-f9d7-4d8f-869e-e1786d2d6d25" providerId="ADAL" clId="{ED699DDA-B4D0-4823-BB4D-ABABE160B8D5}" dt="2024-12-07T04:06:18.697" v="123" actId="1076"/>
          <ac:spMkLst>
            <pc:docMk/>
            <pc:sldMk cId="0" sldId="263"/>
            <ac:spMk id="6" creationId="{00000000-0000-0000-0000-000000000000}"/>
          </ac:spMkLst>
        </pc:spChg>
        <pc:spChg chg="mod">
          <ac:chgData name="Parshwa Divyang Gandhi" userId="adbc8a9d-f9d7-4d8f-869e-e1786d2d6d25" providerId="ADAL" clId="{ED699DDA-B4D0-4823-BB4D-ABABE160B8D5}" dt="2024-12-07T04:06:12.583" v="122" actId="255"/>
          <ac:spMkLst>
            <pc:docMk/>
            <pc:sldMk cId="0" sldId="263"/>
            <ac:spMk id="7" creationId="{00000000-0000-0000-0000-000000000000}"/>
          </ac:spMkLst>
        </pc:spChg>
      </pc:sldChg>
      <pc:sldChg chg="modSp mod">
        <pc:chgData name="Parshwa Divyang Gandhi" userId="adbc8a9d-f9d7-4d8f-869e-e1786d2d6d25" providerId="ADAL" clId="{ED699DDA-B4D0-4823-BB4D-ABABE160B8D5}" dt="2024-12-07T04:06:35.805" v="125" actId="255"/>
        <pc:sldMkLst>
          <pc:docMk/>
          <pc:sldMk cId="0" sldId="264"/>
        </pc:sldMkLst>
        <pc:spChg chg="mod">
          <ac:chgData name="Parshwa Divyang Gandhi" userId="adbc8a9d-f9d7-4d8f-869e-e1786d2d6d25" providerId="ADAL" clId="{ED699DDA-B4D0-4823-BB4D-ABABE160B8D5}" dt="2024-12-07T04:06:29.696" v="124" actId="255"/>
          <ac:spMkLst>
            <pc:docMk/>
            <pc:sldMk cId="0" sldId="264"/>
            <ac:spMk id="7" creationId="{00000000-0000-0000-0000-000000000000}"/>
          </ac:spMkLst>
        </pc:spChg>
        <pc:spChg chg="mod">
          <ac:chgData name="Parshwa Divyang Gandhi" userId="adbc8a9d-f9d7-4d8f-869e-e1786d2d6d25" providerId="ADAL" clId="{ED699DDA-B4D0-4823-BB4D-ABABE160B8D5}" dt="2024-12-07T04:06:35.805" v="125" actId="255"/>
          <ac:spMkLst>
            <pc:docMk/>
            <pc:sldMk cId="0" sldId="264"/>
            <ac:spMk id="9" creationId="{00000000-0000-0000-0000-000000000000}"/>
          </ac:spMkLst>
        </pc:spChg>
      </pc:sldChg>
      <pc:sldChg chg="modSp mod">
        <pc:chgData name="Parshwa Divyang Gandhi" userId="adbc8a9d-f9d7-4d8f-869e-e1786d2d6d25" providerId="ADAL" clId="{ED699DDA-B4D0-4823-BB4D-ABABE160B8D5}" dt="2024-12-07T04:06:56.772" v="127" actId="255"/>
        <pc:sldMkLst>
          <pc:docMk/>
          <pc:sldMk cId="0" sldId="265"/>
        </pc:sldMkLst>
        <pc:spChg chg="mod">
          <ac:chgData name="Parshwa Divyang Gandhi" userId="adbc8a9d-f9d7-4d8f-869e-e1786d2d6d25" providerId="ADAL" clId="{ED699DDA-B4D0-4823-BB4D-ABABE160B8D5}" dt="2024-12-07T04:06:48.827" v="126" actId="255"/>
          <ac:spMkLst>
            <pc:docMk/>
            <pc:sldMk cId="0" sldId="265"/>
            <ac:spMk id="7" creationId="{00000000-0000-0000-0000-000000000000}"/>
          </ac:spMkLst>
        </pc:spChg>
        <pc:spChg chg="mod">
          <ac:chgData name="Parshwa Divyang Gandhi" userId="adbc8a9d-f9d7-4d8f-869e-e1786d2d6d25" providerId="ADAL" clId="{ED699DDA-B4D0-4823-BB4D-ABABE160B8D5}" dt="2024-12-07T04:06:56.772" v="127" actId="255"/>
          <ac:spMkLst>
            <pc:docMk/>
            <pc:sldMk cId="0" sldId="265"/>
            <ac:spMk id="8" creationId="{00000000-0000-0000-0000-000000000000}"/>
          </ac:spMkLst>
        </pc:spChg>
      </pc:sldChg>
      <pc:sldChg chg="modSp mod">
        <pc:chgData name="Parshwa Divyang Gandhi" userId="adbc8a9d-f9d7-4d8f-869e-e1786d2d6d25" providerId="ADAL" clId="{ED699DDA-B4D0-4823-BB4D-ABABE160B8D5}" dt="2024-12-07T04:07:19.001" v="129" actId="255"/>
        <pc:sldMkLst>
          <pc:docMk/>
          <pc:sldMk cId="0" sldId="266"/>
        </pc:sldMkLst>
        <pc:spChg chg="mod">
          <ac:chgData name="Parshwa Divyang Gandhi" userId="adbc8a9d-f9d7-4d8f-869e-e1786d2d6d25" providerId="ADAL" clId="{ED699DDA-B4D0-4823-BB4D-ABABE160B8D5}" dt="2024-12-07T04:07:12.602" v="128" actId="255"/>
          <ac:spMkLst>
            <pc:docMk/>
            <pc:sldMk cId="0" sldId="266"/>
            <ac:spMk id="7" creationId="{00000000-0000-0000-0000-000000000000}"/>
          </ac:spMkLst>
        </pc:spChg>
        <pc:spChg chg="mod">
          <ac:chgData name="Parshwa Divyang Gandhi" userId="adbc8a9d-f9d7-4d8f-869e-e1786d2d6d25" providerId="ADAL" clId="{ED699DDA-B4D0-4823-BB4D-ABABE160B8D5}" dt="2024-12-07T04:07:19.001" v="129" actId="255"/>
          <ac:spMkLst>
            <pc:docMk/>
            <pc:sldMk cId="0" sldId="266"/>
            <ac:spMk id="8" creationId="{00000000-0000-0000-0000-000000000000}"/>
          </ac:spMkLst>
        </pc:spChg>
      </pc:sldChg>
      <pc:sldChg chg="modSp mod">
        <pc:chgData name="Parshwa Divyang Gandhi" userId="adbc8a9d-f9d7-4d8f-869e-e1786d2d6d25" providerId="ADAL" clId="{ED699DDA-B4D0-4823-BB4D-ABABE160B8D5}" dt="2024-12-07T04:07:36.692" v="131" actId="255"/>
        <pc:sldMkLst>
          <pc:docMk/>
          <pc:sldMk cId="0" sldId="267"/>
        </pc:sldMkLst>
        <pc:spChg chg="mod">
          <ac:chgData name="Parshwa Divyang Gandhi" userId="adbc8a9d-f9d7-4d8f-869e-e1786d2d6d25" providerId="ADAL" clId="{ED699DDA-B4D0-4823-BB4D-ABABE160B8D5}" dt="2024-12-07T04:07:30.201" v="130" actId="255"/>
          <ac:spMkLst>
            <pc:docMk/>
            <pc:sldMk cId="0" sldId="267"/>
            <ac:spMk id="7" creationId="{00000000-0000-0000-0000-000000000000}"/>
          </ac:spMkLst>
        </pc:spChg>
        <pc:spChg chg="mod">
          <ac:chgData name="Parshwa Divyang Gandhi" userId="adbc8a9d-f9d7-4d8f-869e-e1786d2d6d25" providerId="ADAL" clId="{ED699DDA-B4D0-4823-BB4D-ABABE160B8D5}" dt="2024-12-07T04:07:36.692" v="131" actId="255"/>
          <ac:spMkLst>
            <pc:docMk/>
            <pc:sldMk cId="0" sldId="267"/>
            <ac:spMk id="8" creationId="{00000000-0000-0000-0000-000000000000}"/>
          </ac:spMkLst>
        </pc:spChg>
      </pc:sldChg>
      <pc:sldChg chg="modSp mod">
        <pc:chgData name="Parshwa Divyang Gandhi" userId="adbc8a9d-f9d7-4d8f-869e-e1786d2d6d25" providerId="ADAL" clId="{ED699DDA-B4D0-4823-BB4D-ABABE160B8D5}" dt="2024-12-07T04:22:03.660" v="270" actId="255"/>
        <pc:sldMkLst>
          <pc:docMk/>
          <pc:sldMk cId="0" sldId="268"/>
        </pc:sldMkLst>
        <pc:spChg chg="mod">
          <ac:chgData name="Parshwa Divyang Gandhi" userId="adbc8a9d-f9d7-4d8f-869e-e1786d2d6d25" providerId="ADAL" clId="{ED699DDA-B4D0-4823-BB4D-ABABE160B8D5}" dt="2024-12-07T04:22:03.660" v="270" actId="255"/>
          <ac:spMkLst>
            <pc:docMk/>
            <pc:sldMk cId="0" sldId="268"/>
            <ac:spMk id="7" creationId="{00000000-0000-0000-0000-000000000000}"/>
          </ac:spMkLst>
        </pc:spChg>
        <pc:spChg chg="mod">
          <ac:chgData name="Parshwa Divyang Gandhi" userId="adbc8a9d-f9d7-4d8f-869e-e1786d2d6d25" providerId="ADAL" clId="{ED699DDA-B4D0-4823-BB4D-ABABE160B8D5}" dt="2024-12-07T04:07:57.078" v="134" actId="255"/>
          <ac:spMkLst>
            <pc:docMk/>
            <pc:sldMk cId="0" sldId="268"/>
            <ac:spMk id="8" creationId="{00000000-0000-0000-0000-000000000000}"/>
          </ac:spMkLst>
        </pc:spChg>
      </pc:sldChg>
      <pc:sldChg chg="modSp mod">
        <pc:chgData name="Parshwa Divyang Gandhi" userId="adbc8a9d-f9d7-4d8f-869e-e1786d2d6d25" providerId="ADAL" clId="{ED699DDA-B4D0-4823-BB4D-ABABE160B8D5}" dt="2024-12-07T04:08:11.131" v="138" actId="1076"/>
        <pc:sldMkLst>
          <pc:docMk/>
          <pc:sldMk cId="0" sldId="269"/>
        </pc:sldMkLst>
        <pc:spChg chg="mod">
          <ac:chgData name="Parshwa Divyang Gandhi" userId="adbc8a9d-f9d7-4d8f-869e-e1786d2d6d25" providerId="ADAL" clId="{ED699DDA-B4D0-4823-BB4D-ABABE160B8D5}" dt="2024-12-07T04:08:11.131" v="138" actId="1076"/>
          <ac:spMkLst>
            <pc:docMk/>
            <pc:sldMk cId="0" sldId="269"/>
            <ac:spMk id="8" creationId="{00000000-0000-0000-0000-000000000000}"/>
          </ac:spMkLst>
        </pc:spChg>
        <pc:grpChg chg="mod">
          <ac:chgData name="Parshwa Divyang Gandhi" userId="adbc8a9d-f9d7-4d8f-869e-e1786d2d6d25" providerId="ADAL" clId="{ED699DDA-B4D0-4823-BB4D-ABABE160B8D5}" dt="2024-12-07T04:08:08.383" v="137" actId="1076"/>
          <ac:grpSpMkLst>
            <pc:docMk/>
            <pc:sldMk cId="0" sldId="269"/>
            <ac:grpSpMk id="4" creationId="{00000000-0000-0000-0000-000000000000}"/>
          </ac:grpSpMkLst>
        </pc:grpChg>
      </pc:sldChg>
      <pc:sldChg chg="modSp mod">
        <pc:chgData name="Parshwa Divyang Gandhi" userId="adbc8a9d-f9d7-4d8f-869e-e1786d2d6d25" providerId="ADAL" clId="{ED699DDA-B4D0-4823-BB4D-ABABE160B8D5}" dt="2024-12-07T04:08:32.430" v="139" actId="255"/>
        <pc:sldMkLst>
          <pc:docMk/>
          <pc:sldMk cId="0" sldId="270"/>
        </pc:sldMkLst>
        <pc:spChg chg="mod">
          <ac:chgData name="Parshwa Divyang Gandhi" userId="adbc8a9d-f9d7-4d8f-869e-e1786d2d6d25" providerId="ADAL" clId="{ED699DDA-B4D0-4823-BB4D-ABABE160B8D5}" dt="2024-12-07T04:08:32.430" v="139" actId="255"/>
          <ac:spMkLst>
            <pc:docMk/>
            <pc:sldMk cId="0" sldId="270"/>
            <ac:spMk id="7" creationId="{00000000-0000-0000-0000-000000000000}"/>
          </ac:spMkLst>
        </pc:spChg>
        <pc:grpChg chg="mod">
          <ac:chgData name="Parshwa Divyang Gandhi" userId="adbc8a9d-f9d7-4d8f-869e-e1786d2d6d25" providerId="ADAL" clId="{ED699DDA-B4D0-4823-BB4D-ABABE160B8D5}" dt="2024-11-22T16:43:59.090" v="55" actId="1036"/>
          <ac:grpSpMkLst>
            <pc:docMk/>
            <pc:sldMk cId="0" sldId="270"/>
            <ac:grpSpMk id="4" creationId="{00000000-0000-0000-0000-000000000000}"/>
          </ac:grpSpMkLst>
        </pc:grpChg>
      </pc:sldChg>
      <pc:sldChg chg="delSp modSp mod">
        <pc:chgData name="Parshwa Divyang Gandhi" userId="adbc8a9d-f9d7-4d8f-869e-e1786d2d6d25" providerId="ADAL" clId="{ED699DDA-B4D0-4823-BB4D-ABABE160B8D5}" dt="2024-12-07T04:08:53.458" v="141" actId="255"/>
        <pc:sldMkLst>
          <pc:docMk/>
          <pc:sldMk cId="0" sldId="271"/>
        </pc:sldMkLst>
        <pc:spChg chg="mod">
          <ac:chgData name="Parshwa Divyang Gandhi" userId="adbc8a9d-f9d7-4d8f-869e-e1786d2d6d25" providerId="ADAL" clId="{ED699DDA-B4D0-4823-BB4D-ABABE160B8D5}" dt="2024-12-07T04:08:53.458" v="141" actId="255"/>
          <ac:spMkLst>
            <pc:docMk/>
            <pc:sldMk cId="0" sldId="271"/>
            <ac:spMk id="7" creationId="{00000000-0000-0000-0000-000000000000}"/>
          </ac:spMkLst>
        </pc:spChg>
        <pc:picChg chg="del">
          <ac:chgData name="Parshwa Divyang Gandhi" userId="adbc8a9d-f9d7-4d8f-869e-e1786d2d6d25" providerId="ADAL" clId="{ED699DDA-B4D0-4823-BB4D-ABABE160B8D5}" dt="2024-11-22T16:40:20.867" v="27" actId="478"/>
          <ac:picMkLst>
            <pc:docMk/>
            <pc:sldMk cId="0" sldId="271"/>
            <ac:picMk id="9" creationId="{74BFAC63-4E73-CC30-EC54-7E8BE038B4D0}"/>
          </ac:picMkLst>
        </pc:picChg>
      </pc:sldChg>
      <pc:sldChg chg="modSp mod">
        <pc:chgData name="Parshwa Divyang Gandhi" userId="adbc8a9d-f9d7-4d8f-869e-e1786d2d6d25" providerId="ADAL" clId="{ED699DDA-B4D0-4823-BB4D-ABABE160B8D5}" dt="2024-12-07T04:21:30.400" v="268" actId="123"/>
        <pc:sldMkLst>
          <pc:docMk/>
          <pc:sldMk cId="0" sldId="272"/>
        </pc:sldMkLst>
        <pc:spChg chg="mod">
          <ac:chgData name="Parshwa Divyang Gandhi" userId="adbc8a9d-f9d7-4d8f-869e-e1786d2d6d25" providerId="ADAL" clId="{ED699DDA-B4D0-4823-BB4D-ABABE160B8D5}" dt="2024-12-07T04:21:07.798" v="265" actId="20577"/>
          <ac:spMkLst>
            <pc:docMk/>
            <pc:sldMk cId="0" sldId="272"/>
            <ac:spMk id="6" creationId="{00000000-0000-0000-0000-000000000000}"/>
          </ac:spMkLst>
        </pc:spChg>
        <pc:spChg chg="mod">
          <ac:chgData name="Parshwa Divyang Gandhi" userId="adbc8a9d-f9d7-4d8f-869e-e1786d2d6d25" providerId="ADAL" clId="{ED699DDA-B4D0-4823-BB4D-ABABE160B8D5}" dt="2024-12-07T04:21:30.400" v="268" actId="123"/>
          <ac:spMkLst>
            <pc:docMk/>
            <pc:sldMk cId="0" sldId="272"/>
            <ac:spMk id="7" creationId="{00000000-0000-0000-0000-000000000000}"/>
          </ac:spMkLst>
        </pc:spChg>
      </pc:sldChg>
      <pc:sldChg chg="modSp mod">
        <pc:chgData name="Parshwa Divyang Gandhi" userId="adbc8a9d-f9d7-4d8f-869e-e1786d2d6d25" providerId="ADAL" clId="{ED699DDA-B4D0-4823-BB4D-ABABE160B8D5}" dt="2024-11-22T17:41:55.046" v="84" actId="1036"/>
        <pc:sldMkLst>
          <pc:docMk/>
          <pc:sldMk cId="0" sldId="273"/>
        </pc:sldMkLst>
        <pc:spChg chg="mod">
          <ac:chgData name="Parshwa Divyang Gandhi" userId="adbc8a9d-f9d7-4d8f-869e-e1786d2d6d25" providerId="ADAL" clId="{ED699DDA-B4D0-4823-BB4D-ABABE160B8D5}" dt="2024-11-22T17:41:55.046" v="84" actId="1036"/>
          <ac:spMkLst>
            <pc:docMk/>
            <pc:sldMk cId="0" sldId="273"/>
            <ac:spMk id="7" creationId="{00000000-0000-0000-0000-000000000000}"/>
          </ac:spMkLst>
        </pc:spChg>
      </pc:sldChg>
      <pc:sldChg chg="addSp delSp modSp mod modNotes">
        <pc:chgData name="Parshwa Divyang Gandhi" userId="adbc8a9d-f9d7-4d8f-869e-e1786d2d6d25" providerId="ADAL" clId="{ED699DDA-B4D0-4823-BB4D-ABABE160B8D5}" dt="2024-12-07T04:19:35.697" v="254" actId="1076"/>
        <pc:sldMkLst>
          <pc:docMk/>
          <pc:sldMk cId="0" sldId="274"/>
        </pc:sldMkLst>
        <pc:spChg chg="mod">
          <ac:chgData name="Parshwa Divyang Gandhi" userId="adbc8a9d-f9d7-4d8f-869e-e1786d2d6d25" providerId="ADAL" clId="{ED699DDA-B4D0-4823-BB4D-ABABE160B8D5}" dt="2024-12-07T04:12:21.416" v="162" actId="20577"/>
          <ac:spMkLst>
            <pc:docMk/>
            <pc:sldMk cId="0" sldId="274"/>
            <ac:spMk id="6" creationId="{00000000-0000-0000-0000-000000000000}"/>
          </ac:spMkLst>
        </pc:spChg>
        <pc:spChg chg="del mod">
          <ac:chgData name="Parshwa Divyang Gandhi" userId="adbc8a9d-f9d7-4d8f-869e-e1786d2d6d25" providerId="ADAL" clId="{ED699DDA-B4D0-4823-BB4D-ABABE160B8D5}" dt="2024-12-07T04:13:26.442" v="171"/>
          <ac:spMkLst>
            <pc:docMk/>
            <pc:sldMk cId="0" sldId="274"/>
            <ac:spMk id="7" creationId="{00000000-0000-0000-0000-000000000000}"/>
          </ac:spMkLst>
        </pc:spChg>
        <pc:spChg chg="add mod">
          <ac:chgData name="Parshwa Divyang Gandhi" userId="adbc8a9d-f9d7-4d8f-869e-e1786d2d6d25" providerId="ADAL" clId="{ED699DDA-B4D0-4823-BB4D-ABABE160B8D5}" dt="2024-12-07T04:19:35.697" v="254" actId="1076"/>
          <ac:spMkLst>
            <pc:docMk/>
            <pc:sldMk cId="0" sldId="274"/>
            <ac:spMk id="13" creationId="{0F2EF866-2F5E-2E39-5BC3-F88B35C87FBD}"/>
          </ac:spMkLst>
        </pc:spChg>
        <pc:picChg chg="add del mod">
          <ac:chgData name="Parshwa Divyang Gandhi" userId="adbc8a9d-f9d7-4d8f-869e-e1786d2d6d25" providerId="ADAL" clId="{ED699DDA-B4D0-4823-BB4D-ABABE160B8D5}" dt="2024-12-07T04:11:17.728" v="145" actId="478"/>
          <ac:picMkLst>
            <pc:docMk/>
            <pc:sldMk cId="0" sldId="274"/>
            <ac:picMk id="9" creationId="{35175BE0-CF35-6FE4-6767-FB289B21DB2F}"/>
          </ac:picMkLst>
        </pc:picChg>
        <pc:picChg chg="add mod">
          <ac:chgData name="Parshwa Divyang Gandhi" userId="adbc8a9d-f9d7-4d8f-869e-e1786d2d6d25" providerId="ADAL" clId="{ED699DDA-B4D0-4823-BB4D-ABABE160B8D5}" dt="2024-12-07T04:12:03.902" v="153" actId="14100"/>
          <ac:picMkLst>
            <pc:docMk/>
            <pc:sldMk cId="0" sldId="274"/>
            <ac:picMk id="10" creationId="{62A1F59E-28F9-BE13-3EE1-C1CECA7FE0E6}"/>
          </ac:picMkLst>
        </pc:picChg>
        <pc:picChg chg="add mod">
          <ac:chgData name="Parshwa Divyang Gandhi" userId="adbc8a9d-f9d7-4d8f-869e-e1786d2d6d25" providerId="ADAL" clId="{ED699DDA-B4D0-4823-BB4D-ABABE160B8D5}" dt="2024-12-07T04:12:47.857" v="166" actId="1076"/>
          <ac:picMkLst>
            <pc:docMk/>
            <pc:sldMk cId="0" sldId="274"/>
            <ac:picMk id="12" creationId="{DB415EA9-2DCB-2DBD-8E1B-3DC64A048CC8}"/>
          </ac:picMkLst>
        </pc:picChg>
      </pc:sldChg>
      <pc:sldChg chg="modSp mod">
        <pc:chgData name="Parshwa Divyang Gandhi" userId="adbc8a9d-f9d7-4d8f-869e-e1786d2d6d25" providerId="ADAL" clId="{ED699DDA-B4D0-4823-BB4D-ABABE160B8D5}" dt="2024-12-07T04:21:39.722" v="269" actId="123"/>
        <pc:sldMkLst>
          <pc:docMk/>
          <pc:sldMk cId="3417186201" sldId="276"/>
        </pc:sldMkLst>
        <pc:spChg chg="mod">
          <ac:chgData name="Parshwa Divyang Gandhi" userId="adbc8a9d-f9d7-4d8f-869e-e1786d2d6d25" providerId="ADAL" clId="{ED699DDA-B4D0-4823-BB4D-ABABE160B8D5}" dt="2024-12-07T04:19:17.986" v="253" actId="1076"/>
          <ac:spMkLst>
            <pc:docMk/>
            <pc:sldMk cId="3417186201" sldId="276"/>
            <ac:spMk id="6" creationId="{E1D77838-C5BC-349B-26E9-C3B5400FC2A0}"/>
          </ac:spMkLst>
        </pc:spChg>
        <pc:spChg chg="mod">
          <ac:chgData name="Parshwa Divyang Gandhi" userId="adbc8a9d-f9d7-4d8f-869e-e1786d2d6d25" providerId="ADAL" clId="{ED699DDA-B4D0-4823-BB4D-ABABE160B8D5}" dt="2024-12-07T04:21:39.722" v="269" actId="123"/>
          <ac:spMkLst>
            <pc:docMk/>
            <pc:sldMk cId="3417186201" sldId="276"/>
            <ac:spMk id="7" creationId="{DFD206A9-CEC7-AEE1-4EA4-989AA69EE80C}"/>
          </ac:spMkLst>
        </pc:spChg>
      </pc:sldChg>
      <pc:sldChg chg="addSp delSp modSp add mod">
        <pc:chgData name="Parshwa Divyang Gandhi" userId="adbc8a9d-f9d7-4d8f-869e-e1786d2d6d25" providerId="ADAL" clId="{ED699DDA-B4D0-4823-BB4D-ABABE160B8D5}" dt="2024-12-07T04:19:09.700" v="252" actId="1076"/>
        <pc:sldMkLst>
          <pc:docMk/>
          <pc:sldMk cId="4028262241" sldId="277"/>
        </pc:sldMkLst>
        <pc:spChg chg="mod">
          <ac:chgData name="Parshwa Divyang Gandhi" userId="adbc8a9d-f9d7-4d8f-869e-e1786d2d6d25" providerId="ADAL" clId="{ED699DDA-B4D0-4823-BB4D-ABABE160B8D5}" dt="2024-12-07T04:14:23.631" v="189" actId="20577"/>
          <ac:spMkLst>
            <pc:docMk/>
            <pc:sldMk cId="4028262241" sldId="277"/>
            <ac:spMk id="6" creationId="{4B49461E-09E8-5CF4-38C8-B3B00C30F50A}"/>
          </ac:spMkLst>
        </pc:spChg>
        <pc:spChg chg="del mod">
          <ac:chgData name="Parshwa Divyang Gandhi" userId="adbc8a9d-f9d7-4d8f-869e-e1786d2d6d25" providerId="ADAL" clId="{ED699DDA-B4D0-4823-BB4D-ABABE160B8D5}" dt="2024-12-07T04:15:00.192" v="198"/>
          <ac:spMkLst>
            <pc:docMk/>
            <pc:sldMk cId="4028262241" sldId="277"/>
            <ac:spMk id="7" creationId="{2B98FFD8-1E0F-BE32-9AED-0A1E20AB5AEE}"/>
          </ac:spMkLst>
        </pc:spChg>
        <pc:spChg chg="add mod">
          <ac:chgData name="Parshwa Divyang Gandhi" userId="adbc8a9d-f9d7-4d8f-869e-e1786d2d6d25" providerId="ADAL" clId="{ED699DDA-B4D0-4823-BB4D-ABABE160B8D5}" dt="2024-12-07T04:19:09.700" v="252" actId="1076"/>
          <ac:spMkLst>
            <pc:docMk/>
            <pc:sldMk cId="4028262241" sldId="277"/>
            <ac:spMk id="13" creationId="{2B2004E1-DFD2-6262-79AE-92EE125D3BA2}"/>
          </ac:spMkLst>
        </pc:spChg>
        <pc:picChg chg="del">
          <ac:chgData name="Parshwa Divyang Gandhi" userId="adbc8a9d-f9d7-4d8f-869e-e1786d2d6d25" providerId="ADAL" clId="{ED699DDA-B4D0-4823-BB4D-ABABE160B8D5}" dt="2024-12-07T04:13:54.693" v="174" actId="478"/>
          <ac:picMkLst>
            <pc:docMk/>
            <pc:sldMk cId="4028262241" sldId="277"/>
            <ac:picMk id="9" creationId="{C474E03B-3C03-0B6E-1DB1-2349E22A2A2A}"/>
          </ac:picMkLst>
        </pc:picChg>
        <pc:picChg chg="add mod">
          <ac:chgData name="Parshwa Divyang Gandhi" userId="adbc8a9d-f9d7-4d8f-869e-e1786d2d6d25" providerId="ADAL" clId="{ED699DDA-B4D0-4823-BB4D-ABABE160B8D5}" dt="2024-12-07T04:14:14.782" v="179" actId="1076"/>
          <ac:picMkLst>
            <pc:docMk/>
            <pc:sldMk cId="4028262241" sldId="277"/>
            <ac:picMk id="10" creationId="{81CEE00A-3EEE-1CD6-CEB1-F25080EE934A}"/>
          </ac:picMkLst>
        </pc:picChg>
        <pc:picChg chg="add mod">
          <ac:chgData name="Parshwa Divyang Gandhi" userId="adbc8a9d-f9d7-4d8f-869e-e1786d2d6d25" providerId="ADAL" clId="{ED699DDA-B4D0-4823-BB4D-ABABE160B8D5}" dt="2024-12-07T04:15:04.878" v="199" actId="14100"/>
          <ac:picMkLst>
            <pc:docMk/>
            <pc:sldMk cId="4028262241" sldId="277"/>
            <ac:picMk id="12" creationId="{2DCF6FC5-E9D4-D7F3-9817-46DE08EAFE7D}"/>
          </ac:picMkLst>
        </pc:picChg>
      </pc:sldChg>
      <pc:sldChg chg="addSp delSp modSp add mod">
        <pc:chgData name="Parshwa Divyang Gandhi" userId="adbc8a9d-f9d7-4d8f-869e-e1786d2d6d25" providerId="ADAL" clId="{ED699DDA-B4D0-4823-BB4D-ABABE160B8D5}" dt="2024-12-07T04:19:03.063" v="251" actId="1076"/>
        <pc:sldMkLst>
          <pc:docMk/>
          <pc:sldMk cId="171218935" sldId="278"/>
        </pc:sldMkLst>
        <pc:spChg chg="mod">
          <ac:chgData name="Parshwa Divyang Gandhi" userId="adbc8a9d-f9d7-4d8f-869e-e1786d2d6d25" providerId="ADAL" clId="{ED699DDA-B4D0-4823-BB4D-ABABE160B8D5}" dt="2024-12-07T04:17:36.272" v="236" actId="20577"/>
          <ac:spMkLst>
            <pc:docMk/>
            <pc:sldMk cId="171218935" sldId="278"/>
            <ac:spMk id="6" creationId="{78C45183-ED23-DD7B-3E1B-1A25C457FE86}"/>
          </ac:spMkLst>
        </pc:spChg>
        <pc:spChg chg="del mod">
          <ac:chgData name="Parshwa Divyang Gandhi" userId="adbc8a9d-f9d7-4d8f-869e-e1786d2d6d25" providerId="ADAL" clId="{ED699DDA-B4D0-4823-BB4D-ABABE160B8D5}" dt="2024-12-07T04:17:02.090" v="219"/>
          <ac:spMkLst>
            <pc:docMk/>
            <pc:sldMk cId="171218935" sldId="278"/>
            <ac:spMk id="7" creationId="{566DC8FC-1536-6BBA-7493-779D2AB81CBB}"/>
          </ac:spMkLst>
        </pc:spChg>
        <pc:spChg chg="add mod">
          <ac:chgData name="Parshwa Divyang Gandhi" userId="adbc8a9d-f9d7-4d8f-869e-e1786d2d6d25" providerId="ADAL" clId="{ED699DDA-B4D0-4823-BB4D-ABABE160B8D5}" dt="2024-12-07T04:19:03.063" v="251" actId="1076"/>
          <ac:spMkLst>
            <pc:docMk/>
            <pc:sldMk cId="171218935" sldId="278"/>
            <ac:spMk id="13" creationId="{81A09987-E5C9-E8BA-10A8-2837219F588C}"/>
          </ac:spMkLst>
        </pc:spChg>
        <pc:picChg chg="del">
          <ac:chgData name="Parshwa Divyang Gandhi" userId="adbc8a9d-f9d7-4d8f-869e-e1786d2d6d25" providerId="ADAL" clId="{ED699DDA-B4D0-4823-BB4D-ABABE160B8D5}" dt="2024-12-07T04:17:02.089" v="217" actId="478"/>
          <ac:picMkLst>
            <pc:docMk/>
            <pc:sldMk cId="171218935" sldId="278"/>
            <ac:picMk id="9" creationId="{BBC5D6DF-01C5-8E8A-9D05-563C4261B9ED}"/>
          </ac:picMkLst>
        </pc:picChg>
        <pc:picChg chg="add mod">
          <ac:chgData name="Parshwa Divyang Gandhi" userId="adbc8a9d-f9d7-4d8f-869e-e1786d2d6d25" providerId="ADAL" clId="{ED699DDA-B4D0-4823-BB4D-ABABE160B8D5}" dt="2024-12-07T04:17:29.974" v="226" actId="14100"/>
          <ac:picMkLst>
            <pc:docMk/>
            <pc:sldMk cId="171218935" sldId="278"/>
            <ac:picMk id="10" creationId="{EC940F6B-1E44-CD3F-9FDB-3CD7567318AE}"/>
          </ac:picMkLst>
        </pc:picChg>
        <pc:picChg chg="add mod">
          <ac:chgData name="Parshwa Divyang Gandhi" userId="adbc8a9d-f9d7-4d8f-869e-e1786d2d6d25" providerId="ADAL" clId="{ED699DDA-B4D0-4823-BB4D-ABABE160B8D5}" dt="2024-12-07T04:17:57.619" v="242" actId="14100"/>
          <ac:picMkLst>
            <pc:docMk/>
            <pc:sldMk cId="171218935" sldId="278"/>
            <ac:picMk id="12" creationId="{597727E3-6BCE-1241-A633-F70B2FD0157A}"/>
          </ac:picMkLst>
        </pc:picChg>
      </pc:sldChg>
    </pc:docChg>
  </pc:docChgLst>
</pc:chgInfo>
</file>

<file path=ppt/media/image1.png>
</file>

<file path=ppt/media/image10.pn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06.12.2024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19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35AB90-06B3-7249-2199-47EDA5CA855A}"/>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3B3C66-F657-F316-37B0-3265EC31EB70}"/>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38BE53F6-FC17-D4C0-540E-53F65F7D15DE}"/>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5F3D4BD6-197B-F028-06D3-ACFBFE995508}"/>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8984FECF-F8A1-CB1B-B07C-4EACD19FBE9D}"/>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19</a:t>
            </a:r>
          </a:p>
        </p:txBody>
      </p:sp>
      <p:sp>
        <p:nvSpPr>
          <p:cNvPr id="6" name="Footer Placeholder 5">
            <a:extLst>
              <a:ext uri="{FF2B5EF4-FFF2-40B4-BE49-F238E27FC236}">
                <a16:creationId xmlns:a16="http://schemas.microsoft.com/office/drawing/2014/main" id="{A667D9DA-D3CE-4D51-53F5-A20405EFCBC0}"/>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9EAFE37A-8BDE-635F-F904-F2A932824231}"/>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487972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255DA-5BD6-3327-1BF0-4CAE0E964DC3}"/>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96A4024F-6697-7E2E-E684-7D268AAB2D15}"/>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F40EC951-187D-98B5-103E-D2BC3282A8EC}"/>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B298117F-A638-769E-C9C0-EB5E2A23C36B}"/>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46DB5726-EFB2-9267-931D-756BA2EE7BF9}"/>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19</a:t>
            </a:r>
          </a:p>
        </p:txBody>
      </p:sp>
      <p:sp>
        <p:nvSpPr>
          <p:cNvPr id="6" name="Footer Placeholder 5">
            <a:extLst>
              <a:ext uri="{FF2B5EF4-FFF2-40B4-BE49-F238E27FC236}">
                <a16:creationId xmlns:a16="http://schemas.microsoft.com/office/drawing/2014/main" id="{5AF96E2A-E317-67ED-CB7F-0161F80C6609}"/>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D90B34B7-1F41-9009-B8B6-5877AB78A4C1}"/>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3237957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53F275-57AB-3A43-2AA9-F4C7248D9216}"/>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9C2D0057-269A-0B8B-4578-773758391DB3}"/>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8F4F2A00-CCE8-992A-2E6E-728838EF5D51}"/>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CE267CDE-BF63-B28A-6C47-04D66E1F56A2}"/>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C1584C90-323B-0B8C-ACB1-4DE89E3A0940}"/>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19</a:t>
            </a:r>
          </a:p>
        </p:txBody>
      </p:sp>
      <p:sp>
        <p:nvSpPr>
          <p:cNvPr id="6" name="Footer Placeholder 5">
            <a:extLst>
              <a:ext uri="{FF2B5EF4-FFF2-40B4-BE49-F238E27FC236}">
                <a16:creationId xmlns:a16="http://schemas.microsoft.com/office/drawing/2014/main" id="{864E9453-E098-C436-061A-D213C6AE1BC1}"/>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2A6A980A-2392-47A9-7F0E-B83594B80EBF}"/>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761764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76200" y="3810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1080046" y="1390947"/>
            <a:ext cx="9541490" cy="3539430"/>
          </a:xfrm>
          <a:prstGeom prst="rect">
            <a:avLst/>
          </a:prstGeom>
        </p:spPr>
        <p:txBody>
          <a:bodyPr lIns="0" tIns="0" rIns="0" bIns="0" rtlCol="0" anchor="t">
            <a:spAutoFit/>
          </a:bodyPr>
          <a:lstStyle/>
          <a:p>
            <a:pPr algn="l">
              <a:lnSpc>
                <a:spcPts val="6937"/>
              </a:lnSpc>
            </a:pPr>
            <a:r>
              <a:rPr lang="en-US" sz="6749" b="1" dirty="0">
                <a:solidFill>
                  <a:srgbClr val="505468"/>
                </a:solidFill>
                <a:latin typeface="Arimo Bold"/>
                <a:ea typeface="Arimo Bold"/>
                <a:cs typeface="Arimo Bold"/>
                <a:sym typeface="Arimo Bold"/>
              </a:rPr>
              <a:t>Credit Default Prediction: Using Customer Behavior Patterns</a:t>
            </a:r>
          </a:p>
        </p:txBody>
      </p:sp>
      <p:sp>
        <p:nvSpPr>
          <p:cNvPr id="7" name="TextBox 7"/>
          <p:cNvSpPr txBox="1"/>
          <p:nvPr/>
        </p:nvSpPr>
        <p:spPr>
          <a:xfrm>
            <a:off x="1080045" y="6232375"/>
            <a:ext cx="9269909" cy="1832168"/>
          </a:xfrm>
          <a:prstGeom prst="rect">
            <a:avLst/>
          </a:prstGeom>
        </p:spPr>
        <p:txBody>
          <a:bodyPr lIns="0" tIns="0" rIns="0" bIns="0" rtlCol="0" anchor="t">
            <a:spAutoFit/>
          </a:bodyPr>
          <a:lstStyle/>
          <a:p>
            <a:pPr algn="l">
              <a:lnSpc>
                <a:spcPts val="2888"/>
              </a:lnSpc>
            </a:pPr>
            <a:r>
              <a:rPr lang="en-US" sz="2249" dirty="0">
                <a:solidFill>
                  <a:srgbClr val="1F4E79"/>
                </a:solidFill>
                <a:latin typeface="Arimo"/>
                <a:ea typeface="Arimo"/>
                <a:cs typeface="Arimo"/>
                <a:sym typeface="Arimo"/>
              </a:rPr>
              <a:t>Team Members:</a:t>
            </a:r>
          </a:p>
          <a:p>
            <a:pPr algn="l">
              <a:lnSpc>
                <a:spcPts val="2888"/>
              </a:lnSpc>
            </a:pPr>
            <a:r>
              <a:rPr lang="en-US" sz="2249" dirty="0">
                <a:solidFill>
                  <a:srgbClr val="000000"/>
                </a:solidFill>
                <a:latin typeface="Arimo"/>
                <a:ea typeface="Arimo"/>
                <a:cs typeface="Arimo"/>
                <a:sym typeface="Arimo"/>
              </a:rPr>
              <a:t> </a:t>
            </a:r>
          </a:p>
          <a:p>
            <a:pPr algn="l">
              <a:lnSpc>
                <a:spcPts val="2888"/>
              </a:lnSpc>
            </a:pPr>
            <a:r>
              <a:rPr lang="en-US" sz="2249" dirty="0" err="1">
                <a:solidFill>
                  <a:srgbClr val="000000"/>
                </a:solidFill>
                <a:latin typeface="Arimo"/>
                <a:ea typeface="Arimo"/>
                <a:cs typeface="Arimo"/>
                <a:sym typeface="Arimo"/>
              </a:rPr>
              <a:t>Jeena</a:t>
            </a:r>
            <a:r>
              <a:rPr lang="en-US" sz="2249" dirty="0">
                <a:solidFill>
                  <a:srgbClr val="000000"/>
                </a:solidFill>
                <a:latin typeface="Arimo"/>
                <a:ea typeface="Arimo"/>
                <a:cs typeface="Arimo"/>
                <a:sym typeface="Arimo"/>
              </a:rPr>
              <a:t> Mole (G01460309)</a:t>
            </a:r>
          </a:p>
          <a:p>
            <a:pPr algn="l">
              <a:lnSpc>
                <a:spcPts val="2888"/>
              </a:lnSpc>
            </a:pPr>
            <a:r>
              <a:rPr lang="en-US" sz="2249" dirty="0">
                <a:solidFill>
                  <a:srgbClr val="000000"/>
                </a:solidFill>
                <a:latin typeface="Arimo"/>
                <a:ea typeface="Arimo"/>
                <a:cs typeface="Arimo"/>
                <a:sym typeface="Arimo"/>
              </a:rPr>
              <a:t>Parshwa Gandhi (G01511122)</a:t>
            </a:r>
          </a:p>
          <a:p>
            <a:pPr algn="l">
              <a:lnSpc>
                <a:spcPts val="2888"/>
              </a:lnSpc>
            </a:pPr>
            <a:r>
              <a:rPr lang="en-US" sz="2249" dirty="0">
                <a:solidFill>
                  <a:srgbClr val="000000"/>
                </a:solidFill>
                <a:latin typeface="Arimo"/>
                <a:ea typeface="Arimo"/>
                <a:cs typeface="Arimo"/>
                <a:sym typeface="Arimo"/>
              </a:rPr>
              <a:t>Krish Sanghvi (G01521041)</a:t>
            </a:r>
          </a:p>
        </p:txBody>
      </p:sp>
      <p:grpSp>
        <p:nvGrpSpPr>
          <p:cNvPr id="8" name="Group 8"/>
          <p:cNvGrpSpPr/>
          <p:nvPr/>
        </p:nvGrpSpPr>
        <p:grpSpPr>
          <a:xfrm>
            <a:off x="1075284" y="8460135"/>
            <a:ext cx="503188" cy="503188"/>
            <a:chOff x="0" y="0"/>
            <a:chExt cx="670917" cy="670917"/>
          </a:xfrm>
        </p:grpSpPr>
        <p:sp>
          <p:nvSpPr>
            <p:cNvPr id="9" name="Freeform 9"/>
            <p:cNvSpPr/>
            <p:nvPr/>
          </p:nvSpPr>
          <p:spPr>
            <a:xfrm>
              <a:off x="0" y="0"/>
              <a:ext cx="670941" cy="670941"/>
            </a:xfrm>
            <a:custGeom>
              <a:avLst/>
              <a:gdLst/>
              <a:ahLst/>
              <a:cxnLst/>
              <a:rect l="l" t="t" r="r" b="b"/>
              <a:pathLst>
                <a:path w="670941" h="670941">
                  <a:moveTo>
                    <a:pt x="0" y="335407"/>
                  </a:moveTo>
                  <a:cubicBezTo>
                    <a:pt x="0" y="150241"/>
                    <a:pt x="150241" y="0"/>
                    <a:pt x="335407" y="0"/>
                  </a:cubicBezTo>
                  <a:cubicBezTo>
                    <a:pt x="337312" y="0"/>
                    <a:pt x="339217" y="889"/>
                    <a:pt x="340360" y="2413"/>
                  </a:cubicBezTo>
                  <a:lnTo>
                    <a:pt x="335407" y="6350"/>
                  </a:lnTo>
                  <a:lnTo>
                    <a:pt x="335407" y="0"/>
                  </a:lnTo>
                  <a:lnTo>
                    <a:pt x="335407" y="6350"/>
                  </a:lnTo>
                  <a:lnTo>
                    <a:pt x="335407" y="0"/>
                  </a:lnTo>
                  <a:cubicBezTo>
                    <a:pt x="520700" y="0"/>
                    <a:pt x="670941" y="150241"/>
                    <a:pt x="670941" y="335407"/>
                  </a:cubicBezTo>
                  <a:cubicBezTo>
                    <a:pt x="670941" y="337820"/>
                    <a:pt x="669544" y="339979"/>
                    <a:pt x="667385" y="341122"/>
                  </a:cubicBezTo>
                  <a:lnTo>
                    <a:pt x="664591" y="335407"/>
                  </a:lnTo>
                  <a:lnTo>
                    <a:pt x="670941" y="335407"/>
                  </a:lnTo>
                  <a:cubicBezTo>
                    <a:pt x="670941" y="520700"/>
                    <a:pt x="520700" y="670941"/>
                    <a:pt x="335407" y="670941"/>
                  </a:cubicBezTo>
                  <a:lnTo>
                    <a:pt x="335407" y="664591"/>
                  </a:lnTo>
                  <a:lnTo>
                    <a:pt x="335407" y="658241"/>
                  </a:lnTo>
                  <a:lnTo>
                    <a:pt x="335407" y="664591"/>
                  </a:lnTo>
                  <a:lnTo>
                    <a:pt x="335407" y="670941"/>
                  </a:lnTo>
                  <a:cubicBezTo>
                    <a:pt x="150241" y="670941"/>
                    <a:pt x="0" y="520700"/>
                    <a:pt x="0" y="335407"/>
                  </a:cubicBezTo>
                  <a:lnTo>
                    <a:pt x="6350" y="335407"/>
                  </a:lnTo>
                  <a:lnTo>
                    <a:pt x="0" y="335407"/>
                  </a:lnTo>
                  <a:moveTo>
                    <a:pt x="12700" y="335407"/>
                  </a:moveTo>
                  <a:lnTo>
                    <a:pt x="6350" y="335407"/>
                  </a:lnTo>
                  <a:lnTo>
                    <a:pt x="12700" y="335407"/>
                  </a:lnTo>
                  <a:cubicBezTo>
                    <a:pt x="12700" y="513715"/>
                    <a:pt x="157226" y="658241"/>
                    <a:pt x="335407" y="658241"/>
                  </a:cubicBezTo>
                  <a:cubicBezTo>
                    <a:pt x="338963" y="658241"/>
                    <a:pt x="341757" y="661035"/>
                    <a:pt x="341757" y="664591"/>
                  </a:cubicBezTo>
                  <a:cubicBezTo>
                    <a:pt x="341757" y="668147"/>
                    <a:pt x="338963" y="670941"/>
                    <a:pt x="335407" y="670941"/>
                  </a:cubicBezTo>
                  <a:cubicBezTo>
                    <a:pt x="331851" y="670941"/>
                    <a:pt x="329057" y="668147"/>
                    <a:pt x="329057" y="664591"/>
                  </a:cubicBezTo>
                  <a:cubicBezTo>
                    <a:pt x="329057" y="661035"/>
                    <a:pt x="331851" y="658241"/>
                    <a:pt x="335407" y="658241"/>
                  </a:cubicBezTo>
                  <a:cubicBezTo>
                    <a:pt x="513715" y="658241"/>
                    <a:pt x="658114" y="513715"/>
                    <a:pt x="658114" y="335534"/>
                  </a:cubicBezTo>
                  <a:cubicBezTo>
                    <a:pt x="658114" y="333121"/>
                    <a:pt x="659511" y="330962"/>
                    <a:pt x="661670" y="329819"/>
                  </a:cubicBezTo>
                  <a:lnTo>
                    <a:pt x="664464" y="335534"/>
                  </a:lnTo>
                  <a:lnTo>
                    <a:pt x="658114" y="335534"/>
                  </a:lnTo>
                  <a:cubicBezTo>
                    <a:pt x="658241" y="157226"/>
                    <a:pt x="513715" y="12700"/>
                    <a:pt x="335407" y="12700"/>
                  </a:cubicBezTo>
                  <a:cubicBezTo>
                    <a:pt x="333502" y="12700"/>
                    <a:pt x="331597" y="11811"/>
                    <a:pt x="330454" y="10287"/>
                  </a:cubicBezTo>
                  <a:lnTo>
                    <a:pt x="335407" y="6350"/>
                  </a:lnTo>
                  <a:lnTo>
                    <a:pt x="335407" y="12700"/>
                  </a:lnTo>
                  <a:cubicBezTo>
                    <a:pt x="157226" y="12700"/>
                    <a:pt x="12700" y="157226"/>
                    <a:pt x="12700" y="335407"/>
                  </a:cubicBezTo>
                  <a:close/>
                </a:path>
              </a:pathLst>
            </a:custGeom>
            <a:solidFill>
              <a:srgbClr val="FFFFFF"/>
            </a:solidFill>
          </p:spPr>
          <p:txBody>
            <a:bodyPr/>
            <a:lstStyle/>
            <a:p>
              <a:endParaRPr lang="en-IN"/>
            </a:p>
          </p:txBody>
        </p:sp>
      </p:grpSp>
      <p:sp>
        <p:nvSpPr>
          <p:cNvPr id="10" name="Freeform 10" descr="Credit Card | Indian Credit Cards | AMEX IN"/>
          <p:cNvSpPr/>
          <p:nvPr/>
        </p:nvSpPr>
        <p:spPr>
          <a:xfrm>
            <a:off x="10349954" y="4026050"/>
            <a:ext cx="6813177" cy="4568767"/>
          </a:xfrm>
          <a:custGeom>
            <a:avLst/>
            <a:gdLst/>
            <a:ahLst/>
            <a:cxnLst/>
            <a:rect l="l" t="t" r="r" b="b"/>
            <a:pathLst>
              <a:path w="6813177" h="4568767">
                <a:moveTo>
                  <a:pt x="0" y="0"/>
                </a:moveTo>
                <a:lnTo>
                  <a:pt x="6813177" y="0"/>
                </a:lnTo>
                <a:lnTo>
                  <a:pt x="6813177" y="4568767"/>
                </a:lnTo>
                <a:lnTo>
                  <a:pt x="0" y="4568767"/>
                </a:lnTo>
                <a:lnTo>
                  <a:pt x="0" y="0"/>
                </a:lnTo>
                <a:close/>
              </a:path>
            </a:pathLst>
          </a:custGeom>
          <a:blipFill>
            <a:blip r:embed="rId3"/>
            <a:stretch>
              <a:fillRect r="-6230"/>
            </a:stretch>
          </a:blipFill>
        </p:spPr>
        <p:txBody>
          <a:bodyPr/>
          <a:lstStyle/>
          <a:p>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Exploratory Data Analysis (EDA)</a:t>
            </a:r>
          </a:p>
        </p:txBody>
      </p:sp>
      <p:sp>
        <p:nvSpPr>
          <p:cNvPr id="7" name="TextBox 7"/>
          <p:cNvSpPr txBox="1"/>
          <p:nvPr/>
        </p:nvSpPr>
        <p:spPr>
          <a:xfrm>
            <a:off x="1014325" y="2224142"/>
            <a:ext cx="7798912" cy="2101467"/>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Correlation heatmaps for feature groups were created to assess inter-feature relationships.</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r>
              <a:rPr lang="en-US" sz="2800" b="1" spc="21" dirty="0">
                <a:solidFill>
                  <a:srgbClr val="FF0000"/>
                </a:solidFill>
                <a:latin typeface="TT Rounds Condensed Bold"/>
                <a:ea typeface="TT Rounds Condensed Bold"/>
                <a:cs typeface="TT Rounds Condensed Bold"/>
                <a:sym typeface="TT Rounds Condensed Bold"/>
              </a:rPr>
              <a:t>2. SPEND</a:t>
            </a: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p:txBody>
      </p:sp>
      <p:sp>
        <p:nvSpPr>
          <p:cNvPr id="8" name="TextBox 8"/>
          <p:cNvSpPr txBox="1"/>
          <p:nvPr/>
        </p:nvSpPr>
        <p:spPr>
          <a:xfrm>
            <a:off x="9474765" y="2268771"/>
            <a:ext cx="8845061" cy="1734449"/>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Kernel Density Estimation (KDE) plots were generated for feature groups to understand their distributions and relationships with the target.</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p:txBody>
      </p:sp>
      <p:sp>
        <p:nvSpPr>
          <p:cNvPr id="9" name="Freeform 9"/>
          <p:cNvSpPr/>
          <p:nvPr/>
        </p:nvSpPr>
        <p:spPr>
          <a:xfrm>
            <a:off x="922884" y="3583397"/>
            <a:ext cx="8221116" cy="6613694"/>
          </a:xfrm>
          <a:custGeom>
            <a:avLst/>
            <a:gdLst/>
            <a:ahLst/>
            <a:cxnLst/>
            <a:rect l="l" t="t" r="r" b="b"/>
            <a:pathLst>
              <a:path w="8221116" h="6613694">
                <a:moveTo>
                  <a:pt x="0" y="0"/>
                </a:moveTo>
                <a:lnTo>
                  <a:pt x="8221116" y="0"/>
                </a:lnTo>
                <a:lnTo>
                  <a:pt x="8221116" y="6613694"/>
                </a:lnTo>
                <a:lnTo>
                  <a:pt x="0" y="6613694"/>
                </a:lnTo>
                <a:lnTo>
                  <a:pt x="0" y="0"/>
                </a:lnTo>
                <a:close/>
              </a:path>
            </a:pathLst>
          </a:custGeom>
          <a:blipFill>
            <a:blip r:embed="rId3"/>
            <a:stretch>
              <a:fillRect t="-9718" b="-9718"/>
            </a:stretch>
          </a:blipFill>
        </p:spPr>
        <p:txBody>
          <a:bodyPr/>
          <a:lstStyle/>
          <a:p>
            <a:endParaRPr lang="en-IN"/>
          </a:p>
        </p:txBody>
      </p:sp>
      <p:sp>
        <p:nvSpPr>
          <p:cNvPr id="10" name="Freeform 10"/>
          <p:cNvSpPr/>
          <p:nvPr/>
        </p:nvSpPr>
        <p:spPr>
          <a:xfrm>
            <a:off x="10439142" y="4238212"/>
            <a:ext cx="7218958" cy="4249271"/>
          </a:xfrm>
          <a:custGeom>
            <a:avLst/>
            <a:gdLst/>
            <a:ahLst/>
            <a:cxnLst/>
            <a:rect l="l" t="t" r="r" b="b"/>
            <a:pathLst>
              <a:path w="7218958" h="4249271">
                <a:moveTo>
                  <a:pt x="0" y="0"/>
                </a:moveTo>
                <a:lnTo>
                  <a:pt x="7218958" y="0"/>
                </a:lnTo>
                <a:lnTo>
                  <a:pt x="7218958" y="4249272"/>
                </a:lnTo>
                <a:lnTo>
                  <a:pt x="0" y="4249272"/>
                </a:lnTo>
                <a:lnTo>
                  <a:pt x="0" y="0"/>
                </a:lnTo>
                <a:close/>
              </a:path>
            </a:pathLst>
          </a:custGeom>
          <a:blipFill>
            <a:blip r:embed="rId4"/>
            <a:stretch>
              <a:fillRect l="-12891" r="-12891"/>
            </a:stretch>
          </a:blipFill>
        </p:spPr>
        <p:txBody>
          <a:bodyPr/>
          <a:lstStyle/>
          <a:p>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Exploratory Data Analysis (EDA)</a:t>
            </a:r>
          </a:p>
        </p:txBody>
      </p:sp>
      <p:sp>
        <p:nvSpPr>
          <p:cNvPr id="7" name="TextBox 7"/>
          <p:cNvSpPr txBox="1"/>
          <p:nvPr/>
        </p:nvSpPr>
        <p:spPr>
          <a:xfrm>
            <a:off x="1014325" y="2224142"/>
            <a:ext cx="7798912" cy="2101467"/>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Correlation heatmaps for feature groups were created to assess inter-feature relationships.</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r>
              <a:rPr lang="en-US" sz="2800" b="1" spc="21" dirty="0">
                <a:solidFill>
                  <a:srgbClr val="FF0000"/>
                </a:solidFill>
                <a:latin typeface="TT Rounds Condensed Bold"/>
                <a:ea typeface="TT Rounds Condensed Bold"/>
                <a:cs typeface="TT Rounds Condensed Bold"/>
                <a:sym typeface="TT Rounds Condensed Bold"/>
              </a:rPr>
              <a:t>3. PAYMENT</a:t>
            </a: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p:txBody>
      </p:sp>
      <p:sp>
        <p:nvSpPr>
          <p:cNvPr id="8" name="TextBox 8"/>
          <p:cNvSpPr txBox="1"/>
          <p:nvPr/>
        </p:nvSpPr>
        <p:spPr>
          <a:xfrm>
            <a:off x="9474765" y="2268771"/>
            <a:ext cx="8845061" cy="1734449"/>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Kernel Density Estimation (KDE) plots were generated for feature groups to understand their distributions and relationships with the target.</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p:txBody>
      </p:sp>
      <p:sp>
        <p:nvSpPr>
          <p:cNvPr id="9" name="Freeform 9"/>
          <p:cNvSpPr/>
          <p:nvPr/>
        </p:nvSpPr>
        <p:spPr>
          <a:xfrm>
            <a:off x="1467795" y="3583399"/>
            <a:ext cx="7676205" cy="6491539"/>
          </a:xfrm>
          <a:custGeom>
            <a:avLst/>
            <a:gdLst/>
            <a:ahLst/>
            <a:cxnLst/>
            <a:rect l="l" t="t" r="r" b="b"/>
            <a:pathLst>
              <a:path w="7676205" h="6491539">
                <a:moveTo>
                  <a:pt x="0" y="0"/>
                </a:moveTo>
                <a:lnTo>
                  <a:pt x="7676205" y="0"/>
                </a:lnTo>
                <a:lnTo>
                  <a:pt x="7676205" y="6491539"/>
                </a:lnTo>
                <a:lnTo>
                  <a:pt x="0" y="6491539"/>
                </a:lnTo>
                <a:lnTo>
                  <a:pt x="0" y="0"/>
                </a:lnTo>
                <a:close/>
              </a:path>
            </a:pathLst>
          </a:custGeom>
          <a:blipFill>
            <a:blip r:embed="rId3"/>
            <a:stretch>
              <a:fillRect t="-5204" b="-5204"/>
            </a:stretch>
          </a:blipFill>
        </p:spPr>
        <p:txBody>
          <a:bodyPr/>
          <a:lstStyle/>
          <a:p>
            <a:endParaRPr lang="en-IN"/>
          </a:p>
        </p:txBody>
      </p:sp>
      <p:sp>
        <p:nvSpPr>
          <p:cNvPr id="10" name="Freeform 10"/>
          <p:cNvSpPr/>
          <p:nvPr/>
        </p:nvSpPr>
        <p:spPr>
          <a:xfrm>
            <a:off x="11315796" y="4412708"/>
            <a:ext cx="5162997" cy="4486664"/>
          </a:xfrm>
          <a:custGeom>
            <a:avLst/>
            <a:gdLst/>
            <a:ahLst/>
            <a:cxnLst/>
            <a:rect l="l" t="t" r="r" b="b"/>
            <a:pathLst>
              <a:path w="5162997" h="4486664">
                <a:moveTo>
                  <a:pt x="0" y="0"/>
                </a:moveTo>
                <a:lnTo>
                  <a:pt x="5162998" y="0"/>
                </a:lnTo>
                <a:lnTo>
                  <a:pt x="5162998" y="4486663"/>
                </a:lnTo>
                <a:lnTo>
                  <a:pt x="0" y="4486663"/>
                </a:lnTo>
                <a:lnTo>
                  <a:pt x="0" y="0"/>
                </a:lnTo>
                <a:close/>
              </a:path>
            </a:pathLst>
          </a:custGeom>
          <a:blipFill>
            <a:blip r:embed="rId4"/>
            <a:stretch>
              <a:fillRect/>
            </a:stretch>
          </a:blipFill>
        </p:spPr>
        <p:txBody>
          <a:bodyPr/>
          <a:lstStyle/>
          <a:p>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Exploratory Data Analysis (EDA)</a:t>
            </a:r>
          </a:p>
        </p:txBody>
      </p:sp>
      <p:sp>
        <p:nvSpPr>
          <p:cNvPr id="7" name="TextBox 7"/>
          <p:cNvSpPr txBox="1"/>
          <p:nvPr/>
        </p:nvSpPr>
        <p:spPr>
          <a:xfrm>
            <a:off x="1014325" y="2224142"/>
            <a:ext cx="7798912" cy="2101467"/>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Correlation heatmaps for feature groups were created to assess inter-feature relationships.</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r>
              <a:rPr lang="en-US" sz="2800" b="1" spc="21" dirty="0">
                <a:solidFill>
                  <a:srgbClr val="FF0000"/>
                </a:solidFill>
                <a:latin typeface="TT Rounds Condensed Bold"/>
                <a:ea typeface="TT Rounds Condensed Bold"/>
                <a:cs typeface="TT Rounds Condensed Bold"/>
                <a:sym typeface="TT Rounds Condensed Bold"/>
              </a:rPr>
              <a:t>4. BALANCE</a:t>
            </a: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p:txBody>
      </p:sp>
      <p:sp>
        <p:nvSpPr>
          <p:cNvPr id="8" name="TextBox 8"/>
          <p:cNvSpPr txBox="1"/>
          <p:nvPr/>
        </p:nvSpPr>
        <p:spPr>
          <a:xfrm>
            <a:off x="9474765" y="2268771"/>
            <a:ext cx="8845061" cy="1734449"/>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Kernel Density Estimation (KDE) plots were generated for feature groups to understand their distributions and relationships with the target.</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p:txBody>
      </p:sp>
      <p:sp>
        <p:nvSpPr>
          <p:cNvPr id="9" name="Freeform 9"/>
          <p:cNvSpPr/>
          <p:nvPr/>
        </p:nvSpPr>
        <p:spPr>
          <a:xfrm>
            <a:off x="922884" y="3762769"/>
            <a:ext cx="8221116" cy="6251432"/>
          </a:xfrm>
          <a:custGeom>
            <a:avLst/>
            <a:gdLst/>
            <a:ahLst/>
            <a:cxnLst/>
            <a:rect l="l" t="t" r="r" b="b"/>
            <a:pathLst>
              <a:path w="8221116" h="6251432">
                <a:moveTo>
                  <a:pt x="0" y="0"/>
                </a:moveTo>
                <a:lnTo>
                  <a:pt x="8221116" y="0"/>
                </a:lnTo>
                <a:lnTo>
                  <a:pt x="8221116" y="6251432"/>
                </a:lnTo>
                <a:lnTo>
                  <a:pt x="0" y="6251432"/>
                </a:lnTo>
                <a:lnTo>
                  <a:pt x="0" y="0"/>
                </a:lnTo>
                <a:close/>
              </a:path>
            </a:pathLst>
          </a:custGeom>
          <a:blipFill>
            <a:blip r:embed="rId3"/>
            <a:stretch>
              <a:fillRect t="-4691" b="-23132"/>
            </a:stretch>
          </a:blipFill>
        </p:spPr>
        <p:txBody>
          <a:bodyPr/>
          <a:lstStyle/>
          <a:p>
            <a:endParaRPr lang="en-IN"/>
          </a:p>
        </p:txBody>
      </p:sp>
      <p:sp>
        <p:nvSpPr>
          <p:cNvPr id="10" name="Freeform 10"/>
          <p:cNvSpPr/>
          <p:nvPr/>
        </p:nvSpPr>
        <p:spPr>
          <a:xfrm>
            <a:off x="11583139" y="4641011"/>
            <a:ext cx="5378901" cy="3422937"/>
          </a:xfrm>
          <a:custGeom>
            <a:avLst/>
            <a:gdLst/>
            <a:ahLst/>
            <a:cxnLst/>
            <a:rect l="l" t="t" r="r" b="b"/>
            <a:pathLst>
              <a:path w="5378901" h="3422937">
                <a:moveTo>
                  <a:pt x="0" y="0"/>
                </a:moveTo>
                <a:lnTo>
                  <a:pt x="5378901" y="0"/>
                </a:lnTo>
                <a:lnTo>
                  <a:pt x="5378901" y="3422938"/>
                </a:lnTo>
                <a:lnTo>
                  <a:pt x="0" y="3422938"/>
                </a:lnTo>
                <a:lnTo>
                  <a:pt x="0" y="0"/>
                </a:lnTo>
                <a:close/>
              </a:path>
            </a:pathLst>
          </a:custGeom>
          <a:blipFill>
            <a:blip r:embed="rId4"/>
            <a:stretch>
              <a:fillRect/>
            </a:stretch>
          </a:blipFill>
        </p:spPr>
        <p:txBody>
          <a:bodyPr/>
          <a:lstStyle/>
          <a:p>
            <a:endParaRPr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Exploratory Data Analysis (EDA)</a:t>
            </a:r>
          </a:p>
        </p:txBody>
      </p:sp>
      <p:sp>
        <p:nvSpPr>
          <p:cNvPr id="7" name="TextBox 7"/>
          <p:cNvSpPr txBox="1"/>
          <p:nvPr/>
        </p:nvSpPr>
        <p:spPr>
          <a:xfrm>
            <a:off x="1014325" y="2224142"/>
            <a:ext cx="7798912" cy="2101467"/>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Correlation heatmaps for feature groups were created to assess inter-feature </a:t>
            </a:r>
            <a:r>
              <a:rPr lang="en-US" sz="2800" spc="21" dirty="0">
                <a:solidFill>
                  <a:srgbClr val="000000"/>
                </a:solidFill>
                <a:latin typeface="TT Rounds Condensed"/>
                <a:sym typeface="TT Rounds Condensed"/>
              </a:rPr>
              <a:t>relationships</a:t>
            </a:r>
            <a:r>
              <a:rPr lang="en-US" sz="2800" spc="21" dirty="0">
                <a:solidFill>
                  <a:srgbClr val="000000"/>
                </a:solidFill>
                <a:latin typeface="TT Rounds Condensed"/>
                <a:ea typeface="TT Rounds Condensed"/>
                <a:cs typeface="TT Rounds Condensed"/>
                <a:sym typeface="TT Rounds Condensed"/>
              </a:rPr>
              <a:t>.</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r>
              <a:rPr lang="en-US" sz="2800" b="1" spc="21" dirty="0">
                <a:solidFill>
                  <a:srgbClr val="FF0000"/>
                </a:solidFill>
                <a:latin typeface="TT Rounds Condensed Bold"/>
                <a:ea typeface="TT Rounds Condensed Bold"/>
                <a:cs typeface="TT Rounds Condensed Bold"/>
                <a:sym typeface="TT Rounds Condensed Bold"/>
              </a:rPr>
              <a:t>5. RISK</a:t>
            </a: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p:txBody>
      </p:sp>
      <p:sp>
        <p:nvSpPr>
          <p:cNvPr id="8" name="TextBox 8"/>
          <p:cNvSpPr txBox="1"/>
          <p:nvPr/>
        </p:nvSpPr>
        <p:spPr>
          <a:xfrm>
            <a:off x="9474765" y="2268771"/>
            <a:ext cx="8845061" cy="1734449"/>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Kernel Density Estimation (KDE) plots were generated for feature groups to understand their distributions and relationships with the target.</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p:txBody>
      </p:sp>
      <p:sp>
        <p:nvSpPr>
          <p:cNvPr id="9" name="Freeform 9"/>
          <p:cNvSpPr/>
          <p:nvPr/>
        </p:nvSpPr>
        <p:spPr>
          <a:xfrm>
            <a:off x="1108024" y="3627302"/>
            <a:ext cx="8275301" cy="6444254"/>
          </a:xfrm>
          <a:custGeom>
            <a:avLst/>
            <a:gdLst/>
            <a:ahLst/>
            <a:cxnLst/>
            <a:rect l="l" t="t" r="r" b="b"/>
            <a:pathLst>
              <a:path w="8275301" h="6444254">
                <a:moveTo>
                  <a:pt x="0" y="0"/>
                </a:moveTo>
                <a:lnTo>
                  <a:pt x="8275301" y="0"/>
                </a:lnTo>
                <a:lnTo>
                  <a:pt x="8275301" y="6444254"/>
                </a:lnTo>
                <a:lnTo>
                  <a:pt x="0" y="6444254"/>
                </a:lnTo>
                <a:lnTo>
                  <a:pt x="0" y="0"/>
                </a:lnTo>
                <a:close/>
              </a:path>
            </a:pathLst>
          </a:custGeom>
          <a:blipFill>
            <a:blip r:embed="rId3"/>
            <a:stretch>
              <a:fillRect b="-24663"/>
            </a:stretch>
          </a:blipFill>
        </p:spPr>
        <p:txBody>
          <a:bodyPr/>
          <a:lstStyle/>
          <a:p>
            <a:endParaRPr lang="en-IN"/>
          </a:p>
        </p:txBody>
      </p:sp>
      <p:sp>
        <p:nvSpPr>
          <p:cNvPr id="10" name="Freeform 10"/>
          <p:cNvSpPr/>
          <p:nvPr/>
        </p:nvSpPr>
        <p:spPr>
          <a:xfrm>
            <a:off x="10624927" y="5219489"/>
            <a:ext cx="6988969" cy="2559844"/>
          </a:xfrm>
          <a:custGeom>
            <a:avLst/>
            <a:gdLst/>
            <a:ahLst/>
            <a:cxnLst/>
            <a:rect l="l" t="t" r="r" b="b"/>
            <a:pathLst>
              <a:path w="6988969" h="2559844">
                <a:moveTo>
                  <a:pt x="0" y="0"/>
                </a:moveTo>
                <a:lnTo>
                  <a:pt x="6988969" y="0"/>
                </a:lnTo>
                <a:lnTo>
                  <a:pt x="6988969" y="2559843"/>
                </a:lnTo>
                <a:lnTo>
                  <a:pt x="0" y="2559843"/>
                </a:lnTo>
                <a:lnTo>
                  <a:pt x="0" y="0"/>
                </a:lnTo>
                <a:close/>
              </a:path>
            </a:pathLst>
          </a:custGeom>
          <a:blipFill>
            <a:blip r:embed="rId4"/>
            <a:stretch>
              <a:fillRect/>
            </a:stretch>
          </a:blipFill>
        </p:spPr>
        <p:txBody>
          <a:bodyPr/>
          <a:lstStyle/>
          <a:p>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Exploratory Data Analysis (EDA)</a:t>
            </a:r>
          </a:p>
        </p:txBody>
      </p:sp>
      <p:sp>
        <p:nvSpPr>
          <p:cNvPr id="7" name="Freeform 7"/>
          <p:cNvSpPr/>
          <p:nvPr/>
        </p:nvSpPr>
        <p:spPr>
          <a:xfrm>
            <a:off x="8620349" y="1964890"/>
            <a:ext cx="9283309" cy="8135470"/>
          </a:xfrm>
          <a:custGeom>
            <a:avLst/>
            <a:gdLst/>
            <a:ahLst/>
            <a:cxnLst/>
            <a:rect l="l" t="t" r="r" b="b"/>
            <a:pathLst>
              <a:path w="9283309" h="8135470">
                <a:moveTo>
                  <a:pt x="0" y="0"/>
                </a:moveTo>
                <a:lnTo>
                  <a:pt x="9283309" y="0"/>
                </a:lnTo>
                <a:lnTo>
                  <a:pt x="9283309" y="8135470"/>
                </a:lnTo>
                <a:lnTo>
                  <a:pt x="0" y="8135470"/>
                </a:lnTo>
                <a:lnTo>
                  <a:pt x="0" y="0"/>
                </a:lnTo>
                <a:close/>
              </a:path>
            </a:pathLst>
          </a:custGeom>
          <a:blipFill>
            <a:blip r:embed="rId3"/>
            <a:stretch>
              <a:fillRect r="-10936" b="-26445"/>
            </a:stretch>
          </a:blipFill>
        </p:spPr>
        <p:txBody>
          <a:bodyPr/>
          <a:lstStyle/>
          <a:p>
            <a:endParaRPr lang="en-IN"/>
          </a:p>
        </p:txBody>
      </p:sp>
      <p:sp>
        <p:nvSpPr>
          <p:cNvPr id="8" name="TextBox 8"/>
          <p:cNvSpPr txBox="1"/>
          <p:nvPr/>
        </p:nvSpPr>
        <p:spPr>
          <a:xfrm>
            <a:off x="1295400" y="3067145"/>
            <a:ext cx="6419625" cy="4501232"/>
          </a:xfrm>
          <a:prstGeom prst="rect">
            <a:avLst/>
          </a:prstGeom>
        </p:spPr>
        <p:txBody>
          <a:bodyPr lIns="0" tIns="0" rIns="0" bIns="0" rtlCol="0" anchor="t">
            <a:spAutoFit/>
          </a:bodyPr>
          <a:lstStyle/>
          <a:p>
            <a:pPr marL="339328" lvl="1" indent="-169664" algn="just">
              <a:lnSpc>
                <a:spcPts val="2699"/>
              </a:lnSpc>
              <a:buFont typeface="Arial"/>
              <a:buChar char="•"/>
            </a:pPr>
            <a:r>
              <a:rPr lang="en-US" sz="2800" dirty="0">
                <a:solidFill>
                  <a:srgbClr val="000000"/>
                </a:solidFill>
                <a:latin typeface="Times New Roman"/>
                <a:ea typeface="Times New Roman"/>
                <a:cs typeface="Times New Roman"/>
                <a:sym typeface="Times New Roman"/>
              </a:rPr>
              <a:t>Correlation plot showing the correlation of various    variables with the target variable in the American Express Default Prediction competition.</a:t>
            </a: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800" dirty="0">
                <a:solidFill>
                  <a:srgbClr val="000000"/>
                </a:solidFill>
                <a:latin typeface="Times New Roman"/>
                <a:ea typeface="Times New Roman"/>
                <a:cs typeface="Times New Roman"/>
                <a:sym typeface="Times New Roman"/>
              </a:rPr>
              <a:t>This plot can guide you to create or select features that are more likely to contribute meaningfully to the model’s performance. For example, you might decide to combine features with similar correlation patterns or drop features with little predictive value.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76200" y="3810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478961"/>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Feature Selection </a:t>
            </a:r>
          </a:p>
          <a:p>
            <a:pPr algn="ctr">
              <a:lnSpc>
                <a:spcPts val="6437"/>
              </a:lnSpc>
            </a:pPr>
            <a:endParaRPr lang="en-US" sz="5500" b="1">
              <a:solidFill>
                <a:srgbClr val="505468"/>
              </a:solidFill>
              <a:latin typeface="Arimo Bold"/>
              <a:ea typeface="Arimo Bold"/>
              <a:cs typeface="Arimo Bold"/>
              <a:sym typeface="Arimo Bold"/>
            </a:endParaRPr>
          </a:p>
        </p:txBody>
      </p:sp>
      <p:sp>
        <p:nvSpPr>
          <p:cNvPr id="7" name="TextBox 7"/>
          <p:cNvSpPr txBox="1"/>
          <p:nvPr/>
        </p:nvSpPr>
        <p:spPr>
          <a:xfrm>
            <a:off x="1580091" y="1773512"/>
            <a:ext cx="15375895" cy="8025795"/>
          </a:xfrm>
          <a:prstGeom prst="rect">
            <a:avLst/>
          </a:prstGeom>
        </p:spPr>
        <p:txBody>
          <a:bodyPr lIns="0" tIns="0" rIns="0" bIns="0" rtlCol="0" anchor="t">
            <a:spAutoFit/>
          </a:bodyPr>
          <a:lstStyle/>
          <a:p>
            <a:pPr algn="just">
              <a:lnSpc>
                <a:spcPts val="2699"/>
              </a:lnSpc>
            </a:pPr>
            <a:r>
              <a:rPr lang="en-US" sz="2400" dirty="0">
                <a:solidFill>
                  <a:srgbClr val="000000"/>
                </a:solidFill>
                <a:latin typeface="Times New Roman"/>
                <a:ea typeface="Times New Roman"/>
                <a:cs typeface="Times New Roman"/>
                <a:sym typeface="Times New Roman"/>
              </a:rPr>
              <a:t>Correlation matrices and graphs play a key role in guiding the feature selection, model understanding, and the refinement of the </a:t>
            </a:r>
            <a:r>
              <a:rPr lang="en-US" sz="2400" dirty="0" err="1">
                <a:solidFill>
                  <a:srgbClr val="000000"/>
                </a:solidFill>
                <a:latin typeface="Times New Roman"/>
                <a:ea typeface="Times New Roman"/>
                <a:cs typeface="Times New Roman"/>
                <a:sym typeface="Times New Roman"/>
              </a:rPr>
              <a:t>CatBoost</a:t>
            </a:r>
            <a:r>
              <a:rPr lang="en-US" sz="2400" dirty="0">
                <a:solidFill>
                  <a:srgbClr val="000000"/>
                </a:solidFill>
                <a:latin typeface="Times New Roman"/>
                <a:ea typeface="Times New Roman"/>
                <a:cs typeface="Times New Roman"/>
                <a:sym typeface="Times New Roman"/>
              </a:rPr>
              <a:t> model used for the American Express Default Prediction. Below is a breakdown of how these exploratory data analysis (EDA) steps, specifically the correlation matrices and distribution graphs, have been used in this model development:</a:t>
            </a:r>
          </a:p>
          <a:p>
            <a:pPr algn="just">
              <a:lnSpc>
                <a:spcPts val="2699"/>
              </a:lnSpc>
            </a:pPr>
            <a:endParaRPr lang="en-US" sz="24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400" b="1" dirty="0">
                <a:solidFill>
                  <a:srgbClr val="000000"/>
                </a:solidFill>
                <a:latin typeface="Times New Roman Bold"/>
                <a:ea typeface="Times New Roman Bold"/>
                <a:cs typeface="Times New Roman Bold"/>
                <a:sym typeface="Times New Roman Bold"/>
              </a:rPr>
              <a:t>Feature Engineering &amp; Selection</a:t>
            </a:r>
            <a:r>
              <a:rPr lang="en-US" sz="2400" dirty="0">
                <a:solidFill>
                  <a:srgbClr val="000000"/>
                </a:solidFill>
                <a:latin typeface="Times New Roman"/>
                <a:ea typeface="Times New Roman"/>
                <a:cs typeface="Times New Roman"/>
                <a:sym typeface="Times New Roman"/>
              </a:rPr>
              <a:t>: Use correlation matrices to identify features strongly related to the target variable, such as delinquency or spending patterns, which may indicate default risks. Address multicollinearity by removing redundant features, ensuring the model remains stable and interpretable.</a:t>
            </a:r>
          </a:p>
          <a:p>
            <a:pPr marL="339328" lvl="1" indent="-169664" algn="just">
              <a:lnSpc>
                <a:spcPts val="2699"/>
              </a:lnSpc>
            </a:pPr>
            <a:endParaRPr lang="en-US" sz="2400" dirty="0">
              <a:solidFill>
                <a:srgbClr val="000000"/>
              </a:solidFill>
              <a:latin typeface="Times New Roman"/>
              <a:ea typeface="Times New Roman"/>
              <a:cs typeface="Times New Roman"/>
              <a:sym typeface="Times New Roman"/>
            </a:endParaRPr>
          </a:p>
          <a:p>
            <a:pPr marL="339328" lvl="1" indent="-169664" algn="just">
              <a:lnSpc>
                <a:spcPts val="2699"/>
              </a:lnSpc>
            </a:pPr>
            <a:r>
              <a:rPr lang="en-US" sz="2400" dirty="0">
                <a:solidFill>
                  <a:srgbClr val="000000"/>
                </a:solidFill>
                <a:latin typeface="Times New Roman"/>
                <a:ea typeface="Times New Roman"/>
                <a:cs typeface="Times New Roman"/>
                <a:sym typeface="Times New Roman"/>
              </a:rPr>
              <a:t>Example:</a:t>
            </a:r>
          </a:p>
          <a:p>
            <a:pPr marL="339328" lvl="1" indent="-169664" algn="just">
              <a:lnSpc>
                <a:spcPts val="2699"/>
              </a:lnSpc>
            </a:pPr>
            <a:endParaRPr lang="en-US" sz="24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400" dirty="0">
                <a:solidFill>
                  <a:srgbClr val="000000"/>
                </a:solidFill>
                <a:latin typeface="Times New Roman"/>
                <a:ea typeface="Times New Roman"/>
                <a:cs typeface="Times New Roman"/>
                <a:sym typeface="Times New Roman"/>
              </a:rPr>
              <a:t> If a delinquency-related feature (e.g., D_114 , D_116 , D_117 , D_120) shows a strong positive correlation with the target, this indicates that this feature is important for predicting default and should be included in the model.</a:t>
            </a:r>
          </a:p>
          <a:p>
            <a:pPr marL="339328" lvl="1" indent="-169664" algn="just">
              <a:lnSpc>
                <a:spcPts val="2699"/>
              </a:lnSpc>
            </a:pPr>
            <a:endParaRPr lang="en-US" sz="24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400" dirty="0">
                <a:solidFill>
                  <a:srgbClr val="000000"/>
                </a:solidFill>
                <a:latin typeface="Times New Roman"/>
                <a:ea typeface="Times New Roman"/>
                <a:cs typeface="Times New Roman"/>
                <a:sym typeface="Times New Roman"/>
              </a:rPr>
              <a:t>if two features such as B_30 and B_38 have a high correlation, one of them might be removed to reduce multicollinearity in the model, making the </a:t>
            </a:r>
            <a:r>
              <a:rPr lang="en-US" sz="2400" dirty="0" err="1">
                <a:solidFill>
                  <a:srgbClr val="000000"/>
                </a:solidFill>
                <a:latin typeface="Times New Roman"/>
                <a:ea typeface="Times New Roman"/>
                <a:cs typeface="Times New Roman"/>
                <a:sym typeface="Times New Roman"/>
              </a:rPr>
              <a:t>CatBoost</a:t>
            </a:r>
            <a:r>
              <a:rPr lang="en-US" sz="2400" dirty="0">
                <a:solidFill>
                  <a:srgbClr val="000000"/>
                </a:solidFill>
                <a:latin typeface="Times New Roman"/>
                <a:ea typeface="Times New Roman"/>
                <a:cs typeface="Times New Roman"/>
                <a:sym typeface="Times New Roman"/>
              </a:rPr>
              <a:t> model more stable and interpretable.</a:t>
            </a:r>
          </a:p>
          <a:p>
            <a:pPr marL="339328" lvl="1" indent="-169664" algn="just">
              <a:lnSpc>
                <a:spcPts val="2699"/>
              </a:lnSpc>
            </a:pPr>
            <a:endParaRPr lang="en-US" sz="24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400" dirty="0">
                <a:solidFill>
                  <a:srgbClr val="000000"/>
                </a:solidFill>
                <a:latin typeface="Times New Roman"/>
                <a:ea typeface="Times New Roman"/>
                <a:cs typeface="Times New Roman"/>
                <a:sym typeface="Times New Roman"/>
              </a:rPr>
              <a:t> features like B_30, S_5 (if not correlated with the target or the other features) can be excluded to focus on more relevant features that improve the model's predictive power.</a:t>
            </a:r>
          </a:p>
          <a:p>
            <a:pPr marL="339328" lvl="1" indent="-169664" algn="just">
              <a:lnSpc>
                <a:spcPts val="2699"/>
              </a:lnSpc>
            </a:pPr>
            <a:endParaRPr lang="en-US" sz="24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400" b="1" dirty="0">
                <a:solidFill>
                  <a:srgbClr val="000000"/>
                </a:solidFill>
                <a:latin typeface="Times New Roman Bold"/>
                <a:ea typeface="Times New Roman Bold"/>
                <a:cs typeface="Times New Roman Bold"/>
                <a:sym typeface="Times New Roman Bold"/>
              </a:rPr>
              <a:t>Identifying Class Imbalance</a:t>
            </a:r>
            <a:r>
              <a:rPr lang="en-US" sz="2400" dirty="0">
                <a:solidFill>
                  <a:srgbClr val="000000"/>
                </a:solidFill>
                <a:latin typeface="Times New Roman"/>
                <a:ea typeface="Times New Roman"/>
                <a:cs typeface="Times New Roman"/>
                <a:sym typeface="Times New Roman"/>
              </a:rPr>
              <a:t>: Analyze the target distribution to detect class imbalance, such as significantly more non-defaults, and adjust class weights in </a:t>
            </a:r>
            <a:r>
              <a:rPr lang="en-US" sz="2400" dirty="0" err="1">
                <a:solidFill>
                  <a:srgbClr val="000000"/>
                </a:solidFill>
                <a:latin typeface="Times New Roman"/>
                <a:ea typeface="Times New Roman"/>
                <a:cs typeface="Times New Roman"/>
                <a:sym typeface="Times New Roman"/>
              </a:rPr>
              <a:t>CatBoost</a:t>
            </a:r>
            <a:r>
              <a:rPr lang="en-US" sz="2400" dirty="0">
                <a:solidFill>
                  <a:srgbClr val="000000"/>
                </a:solidFill>
                <a:latin typeface="Times New Roman"/>
                <a:ea typeface="Times New Roman"/>
                <a:cs typeface="Times New Roman"/>
                <a:sym typeface="Times New Roman"/>
              </a:rPr>
              <a:t> to prevent bias toward the majority class. Techniques like weighted training improve the model’s ability to predict rare default cases.</a:t>
            </a:r>
          </a:p>
          <a:p>
            <a:pPr marL="339328" lvl="1" indent="-169664" algn="just">
              <a:lnSpc>
                <a:spcPts val="2699"/>
              </a:lnSpc>
            </a:pPr>
            <a:endParaRPr lang="en-US" sz="24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431479"/>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Feature Selection </a:t>
            </a:r>
          </a:p>
          <a:p>
            <a:pPr algn="ctr">
              <a:lnSpc>
                <a:spcPts val="6437"/>
              </a:lnSpc>
            </a:pPr>
            <a:endParaRPr lang="en-US" sz="5500" b="1">
              <a:solidFill>
                <a:srgbClr val="505468"/>
              </a:solidFill>
              <a:latin typeface="Arimo Bold"/>
              <a:ea typeface="Arimo Bold"/>
              <a:cs typeface="Arimo Bold"/>
              <a:sym typeface="Arimo Bold"/>
            </a:endParaRPr>
          </a:p>
        </p:txBody>
      </p:sp>
      <p:sp>
        <p:nvSpPr>
          <p:cNvPr id="7" name="TextBox 7"/>
          <p:cNvSpPr txBox="1"/>
          <p:nvPr/>
        </p:nvSpPr>
        <p:spPr>
          <a:xfrm>
            <a:off x="1456052" y="1638300"/>
            <a:ext cx="15375895" cy="7963719"/>
          </a:xfrm>
          <a:prstGeom prst="rect">
            <a:avLst/>
          </a:prstGeom>
        </p:spPr>
        <p:txBody>
          <a:bodyPr lIns="0" tIns="0" rIns="0" bIns="0" rtlCol="0" anchor="t">
            <a:spAutoFit/>
          </a:bodyPr>
          <a:lstStyle/>
          <a:p>
            <a:pPr algn="just">
              <a:lnSpc>
                <a:spcPts val="2699"/>
              </a:lnSpc>
            </a:pPr>
            <a:endParaRPr sz="2600" dirty="0"/>
          </a:p>
          <a:p>
            <a:pPr marL="339328" lvl="1" indent="-169664" algn="just">
              <a:lnSpc>
                <a:spcPts val="2699"/>
              </a:lnSpc>
              <a:buFont typeface="Arial"/>
              <a:buChar char="•"/>
            </a:pPr>
            <a:r>
              <a:rPr lang="en-US" sz="2600" b="1" dirty="0">
                <a:solidFill>
                  <a:srgbClr val="000000"/>
                </a:solidFill>
                <a:latin typeface="Times New Roman Bold"/>
                <a:ea typeface="Times New Roman Bold"/>
                <a:cs typeface="Times New Roman Bold"/>
                <a:sym typeface="Times New Roman Bold"/>
              </a:rPr>
              <a:t>Visualizing Feature Distributions</a:t>
            </a:r>
            <a:r>
              <a:rPr lang="en-US" sz="2600" dirty="0">
                <a:solidFill>
                  <a:srgbClr val="000000"/>
                </a:solidFill>
                <a:latin typeface="Times New Roman"/>
                <a:ea typeface="Times New Roman"/>
                <a:cs typeface="Times New Roman"/>
                <a:sym typeface="Times New Roman"/>
              </a:rPr>
              <a:t>: Leverage KDE plots to understand how features like delinquency or spending separate between target classes, highlighting those with strong discriminative power. Features with clear separation between defaults and non-defaults should be prioritized for training.</a:t>
            </a:r>
          </a:p>
          <a:p>
            <a:pPr marL="169664" lvl="1" algn="just">
              <a:lnSpc>
                <a:spcPts val="2699"/>
              </a:lnSpc>
            </a:pPr>
            <a:endParaRPr lang="en-US" sz="26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6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600" b="1" dirty="0">
                <a:solidFill>
                  <a:srgbClr val="000000"/>
                </a:solidFill>
                <a:latin typeface="Times New Roman Bold"/>
                <a:ea typeface="Times New Roman Bold"/>
                <a:cs typeface="Times New Roman Bold"/>
                <a:sym typeface="Times New Roman Bold"/>
              </a:rPr>
              <a:t>Data Quality Check &amp; Missing Values Handling</a:t>
            </a:r>
            <a:r>
              <a:rPr lang="en-US" sz="2600" dirty="0">
                <a:solidFill>
                  <a:srgbClr val="000000"/>
                </a:solidFill>
                <a:latin typeface="Times New Roman"/>
                <a:ea typeface="Times New Roman"/>
                <a:cs typeface="Times New Roman"/>
                <a:sym typeface="Times New Roman"/>
              </a:rPr>
              <a:t>: Use heatmaps to identify features with significant missing data and decide whether to impute, exclude, or let </a:t>
            </a:r>
            <a:r>
              <a:rPr lang="en-US" sz="2600" dirty="0" err="1">
                <a:solidFill>
                  <a:srgbClr val="000000"/>
                </a:solidFill>
                <a:latin typeface="Times New Roman"/>
                <a:ea typeface="Times New Roman"/>
                <a:cs typeface="Times New Roman"/>
                <a:sym typeface="Times New Roman"/>
              </a:rPr>
              <a:t>CatBoost</a:t>
            </a:r>
            <a:r>
              <a:rPr lang="en-US" sz="2600" dirty="0">
                <a:solidFill>
                  <a:srgbClr val="000000"/>
                </a:solidFill>
                <a:latin typeface="Times New Roman"/>
                <a:ea typeface="Times New Roman"/>
                <a:cs typeface="Times New Roman"/>
                <a:sym typeface="Times New Roman"/>
              </a:rPr>
              <a:t> handle them directly. Proper handling of missing values improves model reliability and prevents data biases.</a:t>
            </a:r>
          </a:p>
          <a:p>
            <a:pPr marL="169664" lvl="1" algn="just">
              <a:lnSpc>
                <a:spcPts val="2699"/>
              </a:lnSpc>
            </a:pPr>
            <a:endParaRPr lang="en-US" sz="26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6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600" b="1" dirty="0">
                <a:solidFill>
                  <a:srgbClr val="000000"/>
                </a:solidFill>
                <a:latin typeface="Times New Roman Bold"/>
                <a:ea typeface="Times New Roman Bold"/>
                <a:cs typeface="Times New Roman Bold"/>
                <a:sym typeface="Times New Roman Bold"/>
              </a:rPr>
              <a:t>Improving Model Performance</a:t>
            </a:r>
            <a:r>
              <a:rPr lang="en-US" sz="2600" dirty="0">
                <a:solidFill>
                  <a:srgbClr val="000000"/>
                </a:solidFill>
                <a:latin typeface="Times New Roman"/>
                <a:ea typeface="Times New Roman"/>
                <a:cs typeface="Times New Roman"/>
                <a:sym typeface="Times New Roman"/>
              </a:rPr>
              <a:t>: Evaluate feature importance post-training to confirm which features contribute most to predictions, focusing on those that align with pre-training insights. Iterative refinement based on importance ensures optimized predictive power.</a:t>
            </a:r>
          </a:p>
          <a:p>
            <a:pPr marL="169664" lvl="1" algn="just">
              <a:lnSpc>
                <a:spcPts val="2699"/>
              </a:lnSpc>
            </a:pPr>
            <a:endParaRPr lang="en-US" sz="26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6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600" b="1" dirty="0">
                <a:solidFill>
                  <a:srgbClr val="000000"/>
                </a:solidFill>
                <a:latin typeface="Times New Roman Bold"/>
                <a:ea typeface="Times New Roman Bold"/>
                <a:cs typeface="Times New Roman Bold"/>
                <a:sym typeface="Times New Roman Bold"/>
              </a:rPr>
              <a:t>Label Encoding for Categorical Features</a:t>
            </a:r>
            <a:r>
              <a:rPr lang="en-US" sz="2600" dirty="0">
                <a:solidFill>
                  <a:srgbClr val="000000"/>
                </a:solidFill>
                <a:latin typeface="Times New Roman"/>
                <a:ea typeface="Times New Roman"/>
                <a:cs typeface="Times New Roman"/>
                <a:sym typeface="Times New Roman"/>
              </a:rPr>
              <a:t>: Encode categorical variables like such as B_30, B_38 ,  D_116, D_117 are relevant and should be included in the encoding process. </a:t>
            </a:r>
            <a:r>
              <a:rPr lang="en-US" sz="2600" dirty="0" err="1">
                <a:solidFill>
                  <a:srgbClr val="000000"/>
                </a:solidFill>
                <a:latin typeface="Times New Roman"/>
                <a:ea typeface="Times New Roman"/>
                <a:cs typeface="Times New Roman"/>
                <a:sym typeface="Times New Roman"/>
              </a:rPr>
              <a:t>LabelEncoder</a:t>
            </a:r>
            <a:r>
              <a:rPr lang="en-US" sz="2600" dirty="0">
                <a:solidFill>
                  <a:srgbClr val="000000"/>
                </a:solidFill>
                <a:latin typeface="Times New Roman"/>
                <a:ea typeface="Times New Roman"/>
                <a:cs typeface="Times New Roman"/>
                <a:sym typeface="Times New Roman"/>
              </a:rPr>
              <a:t>, enabling </a:t>
            </a:r>
            <a:r>
              <a:rPr lang="en-US" sz="2600" dirty="0" err="1">
                <a:solidFill>
                  <a:srgbClr val="000000"/>
                </a:solidFill>
                <a:latin typeface="Times New Roman"/>
                <a:ea typeface="Times New Roman"/>
                <a:cs typeface="Times New Roman"/>
                <a:sym typeface="Times New Roman"/>
              </a:rPr>
              <a:t>CatBoost</a:t>
            </a:r>
            <a:r>
              <a:rPr lang="en-US" sz="2600" dirty="0">
                <a:solidFill>
                  <a:srgbClr val="000000"/>
                </a:solidFill>
                <a:latin typeface="Times New Roman"/>
                <a:ea typeface="Times New Roman"/>
                <a:cs typeface="Times New Roman"/>
                <a:sym typeface="Times New Roman"/>
              </a:rPr>
              <a:t> to process them effectively without resorting to one-hot encoding. This reduces complexity while maintaining predictive quality.</a:t>
            </a:r>
          </a:p>
          <a:p>
            <a:pPr marL="339328" lvl="1" indent="-169664" algn="just">
              <a:lnSpc>
                <a:spcPts val="2699"/>
              </a:lnSpc>
            </a:pPr>
            <a:endParaRPr lang="en-US" sz="26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6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6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820738"/>
          </a:xfrm>
          <a:prstGeom prst="rect">
            <a:avLst/>
          </a:prstGeom>
        </p:spPr>
        <p:txBody>
          <a:bodyPr lIns="0" tIns="0" rIns="0" bIns="0" rtlCol="0" anchor="t">
            <a:spAutoFit/>
          </a:bodyPr>
          <a:lstStyle/>
          <a:p>
            <a:pPr algn="ctr">
              <a:lnSpc>
                <a:spcPts val="6437"/>
              </a:lnSpc>
            </a:pPr>
            <a:r>
              <a:rPr lang="en-US" sz="5500" b="1" dirty="0">
                <a:solidFill>
                  <a:srgbClr val="505468"/>
                </a:solidFill>
                <a:latin typeface="Arimo Bold"/>
                <a:ea typeface="Arimo Bold"/>
                <a:cs typeface="Arimo Bold"/>
                <a:sym typeface="Arimo Bold"/>
              </a:rPr>
              <a:t>Model Selection</a:t>
            </a:r>
          </a:p>
        </p:txBody>
      </p:sp>
      <p:sp>
        <p:nvSpPr>
          <p:cNvPr id="7" name="TextBox 7"/>
          <p:cNvSpPr txBox="1"/>
          <p:nvPr/>
        </p:nvSpPr>
        <p:spPr>
          <a:xfrm>
            <a:off x="909228" y="2552700"/>
            <a:ext cx="16469543" cy="5549596"/>
          </a:xfrm>
          <a:prstGeom prst="rect">
            <a:avLst/>
          </a:prstGeom>
        </p:spPr>
        <p:txBody>
          <a:bodyPr lIns="0" tIns="0" rIns="0" bIns="0" rtlCol="0" anchor="t">
            <a:spAutoFit/>
          </a:bodyPr>
          <a:lstStyle/>
          <a:p>
            <a:pPr marL="339328" lvl="1" indent="-169664" algn="just">
              <a:lnSpc>
                <a:spcPts val="2699"/>
              </a:lnSpc>
              <a:buFont typeface="Arial"/>
              <a:buChar char="•"/>
            </a:pPr>
            <a:r>
              <a:rPr lang="en-US" sz="3200" dirty="0" err="1">
                <a:solidFill>
                  <a:srgbClr val="000000"/>
                </a:solidFill>
                <a:latin typeface="Times New Roman"/>
                <a:ea typeface="Times New Roman"/>
                <a:cs typeface="Times New Roman"/>
                <a:sym typeface="Times New Roman"/>
              </a:rPr>
              <a:t>XGBoost</a:t>
            </a:r>
            <a:r>
              <a:rPr lang="en-US" sz="3200" dirty="0">
                <a:solidFill>
                  <a:srgbClr val="000000"/>
                </a:solidFill>
                <a:latin typeface="Times New Roman"/>
                <a:ea typeface="Times New Roman"/>
                <a:cs typeface="Times New Roman"/>
                <a:sym typeface="Times New Roman"/>
              </a:rPr>
              <a:t> (Extreme Gradient Boosting) is a highly optimized implementation of the gradient boosting algorithm, a technique that builds an ensemble of weak learners (decision trees) to form a strong predictive model.</a:t>
            </a:r>
          </a:p>
          <a:p>
            <a:pPr marL="339328" lvl="1" indent="-169664" algn="just">
              <a:lnSpc>
                <a:spcPts val="2699"/>
              </a:lnSpc>
              <a:buFont typeface="Arial"/>
              <a:buChar char="•"/>
            </a:pPr>
            <a:endParaRPr lang="en-US" sz="32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endParaRPr lang="en-US" sz="32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3200" dirty="0" err="1">
                <a:solidFill>
                  <a:srgbClr val="000000"/>
                </a:solidFill>
                <a:latin typeface="Times New Roman"/>
                <a:ea typeface="Times New Roman"/>
                <a:cs typeface="Times New Roman"/>
                <a:sym typeface="Times New Roman"/>
              </a:rPr>
              <a:t>CatBoost</a:t>
            </a:r>
            <a:r>
              <a:rPr lang="en-US" sz="3200" dirty="0">
                <a:solidFill>
                  <a:srgbClr val="000000"/>
                </a:solidFill>
                <a:latin typeface="Times New Roman"/>
                <a:ea typeface="Times New Roman"/>
                <a:cs typeface="Times New Roman"/>
                <a:sym typeface="Times New Roman"/>
              </a:rPr>
              <a:t> (Categorical Boosting) is another gradient boosting algorithm specifically designed to handle categorical features without requiring heavy preprocessing, such as one-hot encoding or label encoding. This ability to work directly with categorical data is especially valuable in financial applications where categorical variables (e.g., transaction types, customer demographics) are prevalent.</a:t>
            </a:r>
          </a:p>
          <a:p>
            <a:pPr marL="339328" lvl="1" indent="-169664" algn="just">
              <a:lnSpc>
                <a:spcPts val="2699"/>
              </a:lnSpc>
              <a:buFont typeface="Arial"/>
              <a:buChar char="•"/>
            </a:pPr>
            <a:endParaRPr lang="en-US" sz="32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endParaRPr lang="en-US" sz="32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3200" dirty="0" err="1">
                <a:solidFill>
                  <a:srgbClr val="000000"/>
                </a:solidFill>
                <a:latin typeface="Times New Roman"/>
                <a:ea typeface="Times New Roman"/>
                <a:cs typeface="Times New Roman"/>
                <a:sym typeface="Times New Roman"/>
              </a:rPr>
              <a:t>LightGBM</a:t>
            </a:r>
            <a:r>
              <a:rPr lang="en-US" sz="3200" dirty="0">
                <a:solidFill>
                  <a:srgbClr val="000000"/>
                </a:solidFill>
                <a:latin typeface="Times New Roman"/>
                <a:ea typeface="Times New Roman"/>
                <a:cs typeface="Times New Roman"/>
                <a:sym typeface="Times New Roman"/>
              </a:rPr>
              <a:t> (Light Gradient Boosting Machine) is a gradient boosting framework that excels in handling large datasets efficiently. Unlike traditional boosting algorithms, </a:t>
            </a:r>
            <a:r>
              <a:rPr lang="en-US" sz="3200" dirty="0" err="1">
                <a:solidFill>
                  <a:srgbClr val="000000"/>
                </a:solidFill>
                <a:latin typeface="Times New Roman"/>
                <a:ea typeface="Times New Roman"/>
                <a:cs typeface="Times New Roman"/>
                <a:sym typeface="Times New Roman"/>
              </a:rPr>
              <a:t>LightGBM</a:t>
            </a:r>
            <a:r>
              <a:rPr lang="en-US" sz="3200" dirty="0">
                <a:solidFill>
                  <a:srgbClr val="000000"/>
                </a:solidFill>
                <a:latin typeface="Times New Roman"/>
                <a:ea typeface="Times New Roman"/>
                <a:cs typeface="Times New Roman"/>
                <a:sym typeface="Times New Roman"/>
              </a:rPr>
              <a:t> uses techniques like Gradient-based One-Side Sampling (GOSS) and Exclusive Feature Bundling (EFB) to reduce memory usage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Model Predictions</a:t>
            </a:r>
          </a:p>
        </p:txBody>
      </p:sp>
      <p:sp>
        <p:nvSpPr>
          <p:cNvPr id="7" name="Freeform 7"/>
          <p:cNvSpPr/>
          <p:nvPr/>
        </p:nvSpPr>
        <p:spPr>
          <a:xfrm>
            <a:off x="2662517" y="1787700"/>
            <a:ext cx="13072184" cy="7927800"/>
          </a:xfrm>
          <a:custGeom>
            <a:avLst/>
            <a:gdLst/>
            <a:ahLst/>
            <a:cxnLst/>
            <a:rect l="l" t="t" r="r" b="b"/>
            <a:pathLst>
              <a:path w="13072184" h="7927800">
                <a:moveTo>
                  <a:pt x="0" y="0"/>
                </a:moveTo>
                <a:lnTo>
                  <a:pt x="13072184" y="0"/>
                </a:lnTo>
                <a:lnTo>
                  <a:pt x="13072184" y="7927800"/>
                </a:lnTo>
                <a:lnTo>
                  <a:pt x="0" y="7927800"/>
                </a:lnTo>
                <a:lnTo>
                  <a:pt x="0" y="0"/>
                </a:lnTo>
                <a:close/>
              </a:path>
            </a:pathLst>
          </a:custGeom>
          <a:blipFill>
            <a:blip r:embed="rId3"/>
            <a:stretch>
              <a:fillRect t="-20508" b="-20508"/>
            </a:stretch>
          </a:blipFill>
        </p:spPr>
        <p:txBody>
          <a:bodyPr/>
          <a:lstStyle/>
          <a:p>
            <a:endParaRPr lang="en-I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2462213"/>
          </a:xfrm>
          <a:prstGeom prst="rect">
            <a:avLst/>
          </a:prstGeom>
        </p:spPr>
        <p:txBody>
          <a:bodyPr lIns="0" tIns="0" rIns="0" bIns="0" rtlCol="0" anchor="t">
            <a:spAutoFit/>
          </a:bodyPr>
          <a:lstStyle/>
          <a:p>
            <a:pPr algn="ctr">
              <a:lnSpc>
                <a:spcPts val="6437"/>
              </a:lnSpc>
            </a:pPr>
            <a:r>
              <a:rPr lang="en-US" sz="5500" b="1" dirty="0">
                <a:solidFill>
                  <a:srgbClr val="505468"/>
                </a:solidFill>
                <a:latin typeface="Arimo Bold"/>
                <a:ea typeface="Arimo Bold"/>
                <a:cs typeface="Arimo Bold"/>
                <a:sym typeface="Arimo Bold"/>
              </a:rPr>
              <a:t>Model Evaluation(</a:t>
            </a:r>
            <a:r>
              <a:rPr lang="en-US" sz="5500" b="1" dirty="0" err="1">
                <a:solidFill>
                  <a:srgbClr val="505468"/>
                </a:solidFill>
                <a:latin typeface="Arimo Bold"/>
                <a:ea typeface="Arimo Bold"/>
                <a:cs typeface="Arimo Bold"/>
                <a:sym typeface="Arimo Bold"/>
              </a:rPr>
              <a:t>XGBoost</a:t>
            </a:r>
            <a:r>
              <a:rPr lang="en-US" sz="5500" b="1" dirty="0">
                <a:solidFill>
                  <a:srgbClr val="505468"/>
                </a:solidFill>
                <a:latin typeface="Arimo Bold"/>
                <a:ea typeface="Arimo Bold"/>
                <a:cs typeface="Arimo Bold"/>
                <a:sym typeface="Arimo Bold"/>
              </a:rPr>
              <a:t>) </a:t>
            </a:r>
          </a:p>
          <a:p>
            <a:pPr algn="ctr">
              <a:lnSpc>
                <a:spcPts val="6437"/>
              </a:lnSpc>
            </a:pPr>
            <a:endParaRPr lang="en-US" sz="5500" b="1" dirty="0">
              <a:solidFill>
                <a:srgbClr val="505468"/>
              </a:solidFill>
              <a:latin typeface="Arimo Bold"/>
              <a:ea typeface="Arimo Bold"/>
              <a:cs typeface="Arimo Bold"/>
              <a:sym typeface="Arimo Bold"/>
            </a:endParaRPr>
          </a:p>
          <a:p>
            <a:pPr algn="ctr">
              <a:lnSpc>
                <a:spcPts val="6437"/>
              </a:lnSpc>
            </a:pPr>
            <a:endParaRPr lang="en-US" sz="5500" b="1" dirty="0">
              <a:solidFill>
                <a:srgbClr val="505468"/>
              </a:solidFill>
              <a:latin typeface="Arimo Bold"/>
              <a:ea typeface="Arimo Bold"/>
              <a:cs typeface="Arimo Bold"/>
              <a:sym typeface="Arimo Bold"/>
            </a:endParaRPr>
          </a:p>
        </p:txBody>
      </p:sp>
      <p:pic>
        <p:nvPicPr>
          <p:cNvPr id="10" name="Picture 9" descr="A blue and white chart&#10;&#10;Description automatically generated">
            <a:extLst>
              <a:ext uri="{FF2B5EF4-FFF2-40B4-BE49-F238E27FC236}">
                <a16:creationId xmlns:a16="http://schemas.microsoft.com/office/drawing/2014/main" id="{62A1F59E-28F9-BE13-3EE1-C1CECA7FE0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8801" y="2106838"/>
            <a:ext cx="8229600" cy="7472187"/>
          </a:xfrm>
          <a:prstGeom prst="rect">
            <a:avLst/>
          </a:prstGeom>
        </p:spPr>
      </p:pic>
      <p:pic>
        <p:nvPicPr>
          <p:cNvPr id="12" name="Picture 11" descr="A graph of a function&#10;&#10;Description automatically generated with medium confidence">
            <a:extLst>
              <a:ext uri="{FF2B5EF4-FFF2-40B4-BE49-F238E27FC236}">
                <a16:creationId xmlns:a16="http://schemas.microsoft.com/office/drawing/2014/main" id="{DB415EA9-2DCB-2DBD-8E1B-3DC64A048C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7606" y="1925562"/>
            <a:ext cx="6538527" cy="5090601"/>
          </a:xfrm>
          <a:prstGeom prst="rect">
            <a:avLst/>
          </a:prstGeom>
        </p:spPr>
      </p:pic>
      <p:sp>
        <p:nvSpPr>
          <p:cNvPr id="13" name="TextBox 12">
            <a:extLst>
              <a:ext uri="{FF2B5EF4-FFF2-40B4-BE49-F238E27FC236}">
                <a16:creationId xmlns:a16="http://schemas.microsoft.com/office/drawing/2014/main" id="{0F2EF866-2F5E-2E39-5BC3-F88B35C87FBD}"/>
              </a:ext>
            </a:extLst>
          </p:cNvPr>
          <p:cNvSpPr txBox="1"/>
          <p:nvPr/>
        </p:nvSpPr>
        <p:spPr>
          <a:xfrm>
            <a:off x="1230478" y="7148981"/>
            <a:ext cx="6938683" cy="3046988"/>
          </a:xfrm>
          <a:prstGeom prst="rect">
            <a:avLst/>
          </a:prstGeom>
          <a:noFill/>
        </p:spPr>
        <p:txBody>
          <a:bodyPr wrap="square" rtlCol="0">
            <a:spAutoFit/>
          </a:bodyPr>
          <a:lstStyle/>
          <a:p>
            <a:pPr algn="ctr"/>
            <a:r>
              <a:rPr lang="en-US" sz="2400" dirty="0" err="1">
                <a:latin typeface="Times New Roman" panose="02020603050405020304" pitchFamily="18" charset="0"/>
                <a:cs typeface="Times New Roman" panose="02020603050405020304" pitchFamily="18" charset="0"/>
              </a:rPr>
              <a:t>XGBoost</a:t>
            </a:r>
            <a:r>
              <a:rPr lang="en-US" sz="2400" dirty="0">
                <a:latin typeface="Times New Roman" panose="02020603050405020304" pitchFamily="18" charset="0"/>
                <a:cs typeface="Times New Roman" panose="02020603050405020304" pitchFamily="18" charset="0"/>
              </a:rPr>
              <a:t> Performance Metrics</a:t>
            </a:r>
          </a:p>
          <a:p>
            <a:pPr algn="ct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F1 Score: 0.8001</a:t>
            </a:r>
          </a:p>
          <a:p>
            <a:r>
              <a:rPr lang="en-US" sz="2400" dirty="0">
                <a:latin typeface="Times New Roman" panose="02020603050405020304" pitchFamily="18" charset="0"/>
                <a:cs typeface="Times New Roman" panose="02020603050405020304" pitchFamily="18" charset="0"/>
              </a:rPr>
              <a:t>Precision: 0.8000</a:t>
            </a:r>
          </a:p>
          <a:p>
            <a:r>
              <a:rPr lang="en-US" sz="2400" dirty="0">
                <a:latin typeface="Times New Roman" panose="02020603050405020304" pitchFamily="18" charset="0"/>
                <a:cs typeface="Times New Roman" panose="02020603050405020304" pitchFamily="18" charset="0"/>
              </a:rPr>
              <a:t>Recall: 0.8001</a:t>
            </a:r>
          </a:p>
          <a:p>
            <a:r>
              <a:rPr lang="en-US" sz="2400" dirty="0">
                <a:latin typeface="Times New Roman" panose="02020603050405020304" pitchFamily="18" charset="0"/>
                <a:cs typeface="Times New Roman" panose="02020603050405020304" pitchFamily="18" charset="0"/>
              </a:rPr>
              <a:t>Accuracy: 0.8974</a:t>
            </a:r>
          </a:p>
          <a:p>
            <a:r>
              <a:rPr lang="en-US" sz="2400" dirty="0">
                <a:latin typeface="Times New Roman" panose="02020603050405020304" pitchFamily="18" charset="0"/>
                <a:cs typeface="Times New Roman" panose="02020603050405020304" pitchFamily="18" charset="0"/>
              </a:rPr>
              <a:t>AUC-ROC: 0.9569</a:t>
            </a:r>
          </a:p>
          <a:p>
            <a:r>
              <a:rPr lang="en-US" sz="2400" dirty="0">
                <a:latin typeface="Times New Roman" panose="02020603050405020304" pitchFamily="18" charset="0"/>
                <a:cs typeface="Times New Roman" panose="02020603050405020304" pitchFamily="18" charset="0"/>
              </a:rPr>
              <a:t>Log Loss: 0.2297</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1559229" y="2787549"/>
            <a:ext cx="6941851" cy="7643118"/>
          </a:xfrm>
          <a:prstGeom prst="rect">
            <a:avLst/>
          </a:prstGeom>
        </p:spPr>
        <p:txBody>
          <a:bodyPr lIns="0" tIns="0" rIns="0" bIns="0" rtlCol="0" anchor="t">
            <a:spAutoFit/>
          </a:bodyPr>
          <a:lstStyle/>
          <a:p>
            <a:pPr algn="just">
              <a:lnSpc>
                <a:spcPts val="2699"/>
              </a:lnSpc>
            </a:pPr>
            <a:endParaRPr sz="2800" dirty="0"/>
          </a:p>
          <a:p>
            <a:pPr algn="just">
              <a:lnSpc>
                <a:spcPts val="2888"/>
              </a:lnSpc>
            </a:pPr>
            <a:endParaRPr sz="2800" dirty="0"/>
          </a:p>
          <a:p>
            <a:pPr algn="just">
              <a:lnSpc>
                <a:spcPts val="2699"/>
              </a:lnSpc>
            </a:pPr>
            <a:endParaRPr lang="en-US" sz="2800" b="1" dirty="0">
              <a:solidFill>
                <a:srgbClr val="000000"/>
              </a:solidFill>
              <a:latin typeface="Times New Roman Bold"/>
              <a:ea typeface="Times New Roman Bold"/>
              <a:cs typeface="Times New Roman Bold"/>
              <a:sym typeface="Times New Roman Bold"/>
            </a:endParaRPr>
          </a:p>
          <a:p>
            <a:pPr algn="just">
              <a:lnSpc>
                <a:spcPts val="2699"/>
              </a:lnSpc>
            </a:pPr>
            <a:r>
              <a:rPr lang="en-US" sz="2800" b="1" dirty="0">
                <a:solidFill>
                  <a:srgbClr val="000000"/>
                </a:solidFill>
                <a:latin typeface="Times New Roman Bold"/>
                <a:ea typeface="Times New Roman Bold"/>
                <a:cs typeface="Times New Roman Bold"/>
                <a:sym typeface="Times New Roman Bold"/>
              </a:rPr>
              <a:t>Reduced Consumer Spending:</a:t>
            </a:r>
            <a:r>
              <a:rPr lang="en-US" sz="2800" dirty="0">
                <a:solidFill>
                  <a:srgbClr val="000000"/>
                </a:solidFill>
                <a:latin typeface="Times New Roman"/>
                <a:ea typeface="Times New Roman"/>
                <a:cs typeface="Times New Roman"/>
                <a:sym typeface="Times New Roman"/>
              </a:rPr>
              <a:t> High levels of defaults lead to reduced spending, which makes up a significant part of the U.S. economy. A decrease in spending can lead to slower economic growth.</a:t>
            </a:r>
          </a:p>
          <a:p>
            <a:pPr algn="just">
              <a:lnSpc>
                <a:spcPts val="2699"/>
              </a:lnSpc>
            </a:pPr>
            <a:endParaRPr lang="en-US" sz="2800" dirty="0">
              <a:solidFill>
                <a:srgbClr val="000000"/>
              </a:solidFill>
              <a:latin typeface="Times New Roman"/>
              <a:ea typeface="Times New Roman"/>
              <a:cs typeface="Times New Roman"/>
              <a:sym typeface="Times New Roman"/>
            </a:endParaRPr>
          </a:p>
          <a:p>
            <a:pPr algn="just">
              <a:lnSpc>
                <a:spcPts val="2699"/>
              </a:lnSpc>
            </a:pPr>
            <a:endParaRPr lang="en-US" sz="2800" dirty="0">
              <a:solidFill>
                <a:srgbClr val="000000"/>
              </a:solidFill>
              <a:latin typeface="Times New Roman"/>
              <a:ea typeface="Times New Roman"/>
              <a:cs typeface="Times New Roman"/>
              <a:sym typeface="Times New Roman"/>
            </a:endParaRPr>
          </a:p>
          <a:p>
            <a:pPr algn="just">
              <a:lnSpc>
                <a:spcPts val="2699"/>
              </a:lnSpc>
            </a:pPr>
            <a:r>
              <a:rPr lang="en-US" sz="2800" b="1" dirty="0">
                <a:solidFill>
                  <a:srgbClr val="000000"/>
                </a:solidFill>
                <a:latin typeface="Times New Roman Bold"/>
                <a:ea typeface="Times New Roman Bold"/>
                <a:cs typeface="Times New Roman Bold"/>
                <a:sym typeface="Times New Roman Bold"/>
              </a:rPr>
              <a:t>Strained Financial System:</a:t>
            </a:r>
            <a:r>
              <a:rPr lang="en-US" sz="2800" dirty="0">
                <a:solidFill>
                  <a:srgbClr val="000000"/>
                </a:solidFill>
                <a:latin typeface="Times New Roman"/>
                <a:ea typeface="Times New Roman"/>
                <a:cs typeface="Times New Roman"/>
                <a:sym typeface="Times New Roman"/>
              </a:rPr>
              <a:t> Increased defaults strain the financial system, resulting in tighter credit conditions and higher borrowing costs for consumers and businesses.</a:t>
            </a:r>
          </a:p>
          <a:p>
            <a:pPr algn="just">
              <a:lnSpc>
                <a:spcPts val="2699"/>
              </a:lnSpc>
            </a:pPr>
            <a:endParaRPr lang="en-US" sz="2800" dirty="0">
              <a:solidFill>
                <a:srgbClr val="000000"/>
              </a:solidFill>
              <a:latin typeface="Times New Roman"/>
              <a:ea typeface="Times New Roman"/>
              <a:cs typeface="Times New Roman"/>
              <a:sym typeface="Times New Roman"/>
            </a:endParaRPr>
          </a:p>
          <a:p>
            <a:pPr algn="just">
              <a:lnSpc>
                <a:spcPts val="2699"/>
              </a:lnSpc>
            </a:pPr>
            <a:endParaRPr lang="en-US" sz="2800" dirty="0">
              <a:solidFill>
                <a:srgbClr val="000000"/>
              </a:solidFill>
              <a:latin typeface="Times New Roman"/>
              <a:ea typeface="Times New Roman"/>
              <a:cs typeface="Times New Roman"/>
              <a:sym typeface="Times New Roman"/>
            </a:endParaRPr>
          </a:p>
          <a:p>
            <a:pPr algn="just">
              <a:lnSpc>
                <a:spcPts val="2699"/>
              </a:lnSpc>
            </a:pPr>
            <a:r>
              <a:rPr lang="en-US" sz="2800" b="1" dirty="0">
                <a:solidFill>
                  <a:srgbClr val="000000"/>
                </a:solidFill>
                <a:latin typeface="Times New Roman Bold"/>
                <a:ea typeface="Times New Roman Bold"/>
                <a:cs typeface="Times New Roman Bold"/>
                <a:sym typeface="Times New Roman Bold"/>
              </a:rPr>
              <a:t>Increased Unemployment Risk:</a:t>
            </a:r>
            <a:r>
              <a:rPr lang="en-US" sz="2800" dirty="0">
                <a:solidFill>
                  <a:srgbClr val="000000"/>
                </a:solidFill>
                <a:latin typeface="Times New Roman"/>
                <a:ea typeface="Times New Roman"/>
                <a:cs typeface="Times New Roman"/>
                <a:sym typeface="Times New Roman"/>
              </a:rPr>
              <a:t> As consumer spending declines and businesses experience reduced revenue, companies may cut costs, leading to layoffs and increased unemployment.</a:t>
            </a:r>
          </a:p>
          <a:p>
            <a:pPr algn="just">
              <a:lnSpc>
                <a:spcPts val="2699"/>
              </a:lnSpc>
            </a:pPr>
            <a:endParaRPr lang="en-US" sz="2800" dirty="0">
              <a:solidFill>
                <a:srgbClr val="000000"/>
              </a:solidFill>
              <a:latin typeface="Times New Roman"/>
              <a:ea typeface="Times New Roman"/>
              <a:cs typeface="Times New Roman"/>
              <a:sym typeface="Times New Roman"/>
            </a:endParaRPr>
          </a:p>
          <a:p>
            <a:pPr algn="just">
              <a:lnSpc>
                <a:spcPts val="2699"/>
              </a:lnSpc>
            </a:pPr>
            <a:endParaRPr lang="en-US" sz="2800" dirty="0">
              <a:solidFill>
                <a:srgbClr val="000000"/>
              </a:solidFill>
              <a:latin typeface="Times New Roman"/>
              <a:ea typeface="Times New Roman"/>
              <a:cs typeface="Times New Roman"/>
              <a:sym typeface="Times New Roman"/>
            </a:endParaRPr>
          </a:p>
        </p:txBody>
      </p:sp>
      <p:grpSp>
        <p:nvGrpSpPr>
          <p:cNvPr id="7" name="Group 7"/>
          <p:cNvGrpSpPr/>
          <p:nvPr/>
        </p:nvGrpSpPr>
        <p:grpSpPr>
          <a:xfrm>
            <a:off x="663145" y="2986972"/>
            <a:ext cx="470892" cy="470892"/>
            <a:chOff x="0" y="0"/>
            <a:chExt cx="627857" cy="627857"/>
          </a:xfrm>
        </p:grpSpPr>
        <p:sp>
          <p:nvSpPr>
            <p:cNvPr id="8" name="Freeform 8"/>
            <p:cNvSpPr/>
            <p:nvPr/>
          </p:nvSpPr>
          <p:spPr>
            <a:xfrm>
              <a:off x="6350" y="6350"/>
              <a:ext cx="615188" cy="615188"/>
            </a:xfrm>
            <a:custGeom>
              <a:avLst/>
              <a:gdLst/>
              <a:ahLst/>
              <a:cxnLst/>
              <a:rect l="l" t="t" r="r" b="b"/>
              <a:pathLst>
                <a:path w="615188" h="615188">
                  <a:moveTo>
                    <a:pt x="0" y="147701"/>
                  </a:moveTo>
                  <a:cubicBezTo>
                    <a:pt x="0" y="66167"/>
                    <a:pt x="66167" y="0"/>
                    <a:pt x="147701" y="0"/>
                  </a:cubicBezTo>
                  <a:lnTo>
                    <a:pt x="467487" y="0"/>
                  </a:lnTo>
                  <a:cubicBezTo>
                    <a:pt x="549021" y="0"/>
                    <a:pt x="615188" y="66167"/>
                    <a:pt x="615188" y="147701"/>
                  </a:cubicBezTo>
                  <a:lnTo>
                    <a:pt x="615188" y="467487"/>
                  </a:lnTo>
                  <a:cubicBezTo>
                    <a:pt x="615188" y="549021"/>
                    <a:pt x="549021" y="615188"/>
                    <a:pt x="467487" y="615188"/>
                  </a:cubicBezTo>
                  <a:lnTo>
                    <a:pt x="147701" y="615188"/>
                  </a:lnTo>
                  <a:cubicBezTo>
                    <a:pt x="66167" y="615188"/>
                    <a:pt x="0" y="549021"/>
                    <a:pt x="0" y="467487"/>
                  </a:cubicBezTo>
                  <a:close/>
                </a:path>
              </a:pathLst>
            </a:custGeom>
            <a:solidFill>
              <a:srgbClr val="E1E1EA"/>
            </a:solidFill>
          </p:spPr>
          <p:txBody>
            <a:bodyPr/>
            <a:lstStyle/>
            <a:p>
              <a:endParaRPr lang="en-IN"/>
            </a:p>
          </p:txBody>
        </p:sp>
        <p:sp>
          <p:nvSpPr>
            <p:cNvPr id="9" name="Freeform 9"/>
            <p:cNvSpPr/>
            <p:nvPr/>
          </p:nvSpPr>
          <p:spPr>
            <a:xfrm>
              <a:off x="0" y="0"/>
              <a:ext cx="627888" cy="627888"/>
            </a:xfrm>
            <a:custGeom>
              <a:avLst/>
              <a:gdLst/>
              <a:ahLst/>
              <a:cxnLst/>
              <a:rect l="l" t="t" r="r" b="b"/>
              <a:pathLst>
                <a:path w="627888" h="627888">
                  <a:moveTo>
                    <a:pt x="0" y="154051"/>
                  </a:moveTo>
                  <a:cubicBezTo>
                    <a:pt x="0" y="68961"/>
                    <a:pt x="68961" y="0"/>
                    <a:pt x="154051" y="0"/>
                  </a:cubicBezTo>
                  <a:lnTo>
                    <a:pt x="473837" y="0"/>
                  </a:lnTo>
                  <a:lnTo>
                    <a:pt x="473837" y="6350"/>
                  </a:lnTo>
                  <a:lnTo>
                    <a:pt x="473837" y="0"/>
                  </a:lnTo>
                  <a:cubicBezTo>
                    <a:pt x="558927" y="0"/>
                    <a:pt x="627888" y="68961"/>
                    <a:pt x="627888" y="154051"/>
                  </a:cubicBezTo>
                  <a:lnTo>
                    <a:pt x="621538" y="154051"/>
                  </a:lnTo>
                  <a:lnTo>
                    <a:pt x="627888" y="154051"/>
                  </a:lnTo>
                  <a:lnTo>
                    <a:pt x="627888" y="473837"/>
                  </a:lnTo>
                  <a:lnTo>
                    <a:pt x="621538" y="473837"/>
                  </a:lnTo>
                  <a:lnTo>
                    <a:pt x="627888" y="473837"/>
                  </a:lnTo>
                  <a:cubicBezTo>
                    <a:pt x="627888" y="558927"/>
                    <a:pt x="558927" y="627888"/>
                    <a:pt x="473837" y="627888"/>
                  </a:cubicBezTo>
                  <a:lnTo>
                    <a:pt x="473837" y="621538"/>
                  </a:lnTo>
                  <a:lnTo>
                    <a:pt x="473837" y="627888"/>
                  </a:lnTo>
                  <a:lnTo>
                    <a:pt x="154051" y="627888"/>
                  </a:lnTo>
                  <a:lnTo>
                    <a:pt x="154051" y="621538"/>
                  </a:lnTo>
                  <a:lnTo>
                    <a:pt x="154051" y="627888"/>
                  </a:lnTo>
                  <a:cubicBezTo>
                    <a:pt x="68961" y="627888"/>
                    <a:pt x="0" y="558927"/>
                    <a:pt x="0" y="473837"/>
                  </a:cubicBezTo>
                  <a:lnTo>
                    <a:pt x="0" y="154051"/>
                  </a:lnTo>
                  <a:lnTo>
                    <a:pt x="6350" y="154051"/>
                  </a:lnTo>
                  <a:lnTo>
                    <a:pt x="0" y="154051"/>
                  </a:lnTo>
                  <a:moveTo>
                    <a:pt x="12700" y="154051"/>
                  </a:moveTo>
                  <a:lnTo>
                    <a:pt x="12700" y="473837"/>
                  </a:lnTo>
                  <a:lnTo>
                    <a:pt x="6350" y="473837"/>
                  </a:lnTo>
                  <a:lnTo>
                    <a:pt x="12700" y="473837"/>
                  </a:lnTo>
                  <a:cubicBezTo>
                    <a:pt x="12700" y="551942"/>
                    <a:pt x="75946" y="615188"/>
                    <a:pt x="154051" y="615188"/>
                  </a:cubicBezTo>
                  <a:lnTo>
                    <a:pt x="473837" y="615188"/>
                  </a:lnTo>
                  <a:cubicBezTo>
                    <a:pt x="551942" y="615188"/>
                    <a:pt x="615188" y="551942"/>
                    <a:pt x="615188" y="473837"/>
                  </a:cubicBezTo>
                  <a:lnTo>
                    <a:pt x="615188" y="154051"/>
                  </a:lnTo>
                  <a:cubicBezTo>
                    <a:pt x="615188" y="75946"/>
                    <a:pt x="551942" y="12700"/>
                    <a:pt x="473837" y="12700"/>
                  </a:cubicBezTo>
                  <a:lnTo>
                    <a:pt x="154051" y="12700"/>
                  </a:lnTo>
                  <a:lnTo>
                    <a:pt x="154051" y="6350"/>
                  </a:lnTo>
                  <a:lnTo>
                    <a:pt x="154051" y="12700"/>
                  </a:lnTo>
                  <a:cubicBezTo>
                    <a:pt x="75946" y="12700"/>
                    <a:pt x="12700" y="75946"/>
                    <a:pt x="12700" y="154051"/>
                  </a:cubicBezTo>
                  <a:close/>
                </a:path>
              </a:pathLst>
            </a:custGeom>
            <a:solidFill>
              <a:srgbClr val="C7C7D0"/>
            </a:solidFill>
          </p:spPr>
          <p:txBody>
            <a:bodyPr/>
            <a:lstStyle/>
            <a:p>
              <a:endParaRPr lang="en-IN"/>
            </a:p>
          </p:txBody>
        </p:sp>
      </p:grpSp>
      <p:grpSp>
        <p:nvGrpSpPr>
          <p:cNvPr id="10" name="Group 10"/>
          <p:cNvGrpSpPr/>
          <p:nvPr/>
        </p:nvGrpSpPr>
        <p:grpSpPr>
          <a:xfrm>
            <a:off x="9016384" y="2982164"/>
            <a:ext cx="470892" cy="470892"/>
            <a:chOff x="0" y="0"/>
            <a:chExt cx="627857" cy="627857"/>
          </a:xfrm>
        </p:grpSpPr>
        <p:sp>
          <p:nvSpPr>
            <p:cNvPr id="11" name="Freeform 11"/>
            <p:cNvSpPr/>
            <p:nvPr/>
          </p:nvSpPr>
          <p:spPr>
            <a:xfrm>
              <a:off x="6350" y="6350"/>
              <a:ext cx="615188" cy="615188"/>
            </a:xfrm>
            <a:custGeom>
              <a:avLst/>
              <a:gdLst/>
              <a:ahLst/>
              <a:cxnLst/>
              <a:rect l="l" t="t" r="r" b="b"/>
              <a:pathLst>
                <a:path w="615188" h="615188">
                  <a:moveTo>
                    <a:pt x="0" y="147701"/>
                  </a:moveTo>
                  <a:cubicBezTo>
                    <a:pt x="0" y="66167"/>
                    <a:pt x="66167" y="0"/>
                    <a:pt x="147701" y="0"/>
                  </a:cubicBezTo>
                  <a:lnTo>
                    <a:pt x="467487" y="0"/>
                  </a:lnTo>
                  <a:cubicBezTo>
                    <a:pt x="549021" y="0"/>
                    <a:pt x="615188" y="66167"/>
                    <a:pt x="615188" y="147701"/>
                  </a:cubicBezTo>
                  <a:lnTo>
                    <a:pt x="615188" y="467487"/>
                  </a:lnTo>
                  <a:cubicBezTo>
                    <a:pt x="615188" y="549021"/>
                    <a:pt x="549021" y="615188"/>
                    <a:pt x="467487" y="615188"/>
                  </a:cubicBezTo>
                  <a:lnTo>
                    <a:pt x="147701" y="615188"/>
                  </a:lnTo>
                  <a:cubicBezTo>
                    <a:pt x="66167" y="615188"/>
                    <a:pt x="0" y="549021"/>
                    <a:pt x="0" y="467487"/>
                  </a:cubicBezTo>
                  <a:close/>
                </a:path>
              </a:pathLst>
            </a:custGeom>
            <a:solidFill>
              <a:srgbClr val="E1E1EA"/>
            </a:solidFill>
          </p:spPr>
          <p:txBody>
            <a:bodyPr/>
            <a:lstStyle/>
            <a:p>
              <a:endParaRPr lang="en-IN"/>
            </a:p>
          </p:txBody>
        </p:sp>
        <p:sp>
          <p:nvSpPr>
            <p:cNvPr id="12" name="Freeform 12"/>
            <p:cNvSpPr/>
            <p:nvPr/>
          </p:nvSpPr>
          <p:spPr>
            <a:xfrm>
              <a:off x="0" y="0"/>
              <a:ext cx="627888" cy="627888"/>
            </a:xfrm>
            <a:custGeom>
              <a:avLst/>
              <a:gdLst/>
              <a:ahLst/>
              <a:cxnLst/>
              <a:rect l="l" t="t" r="r" b="b"/>
              <a:pathLst>
                <a:path w="627888" h="627888">
                  <a:moveTo>
                    <a:pt x="0" y="154051"/>
                  </a:moveTo>
                  <a:cubicBezTo>
                    <a:pt x="0" y="68961"/>
                    <a:pt x="68961" y="0"/>
                    <a:pt x="154051" y="0"/>
                  </a:cubicBezTo>
                  <a:lnTo>
                    <a:pt x="473837" y="0"/>
                  </a:lnTo>
                  <a:lnTo>
                    <a:pt x="473837" y="6350"/>
                  </a:lnTo>
                  <a:lnTo>
                    <a:pt x="473837" y="0"/>
                  </a:lnTo>
                  <a:cubicBezTo>
                    <a:pt x="558927" y="0"/>
                    <a:pt x="627888" y="68961"/>
                    <a:pt x="627888" y="154051"/>
                  </a:cubicBezTo>
                  <a:lnTo>
                    <a:pt x="621538" y="154051"/>
                  </a:lnTo>
                  <a:lnTo>
                    <a:pt x="627888" y="154051"/>
                  </a:lnTo>
                  <a:lnTo>
                    <a:pt x="627888" y="473837"/>
                  </a:lnTo>
                  <a:lnTo>
                    <a:pt x="621538" y="473837"/>
                  </a:lnTo>
                  <a:lnTo>
                    <a:pt x="627888" y="473837"/>
                  </a:lnTo>
                  <a:cubicBezTo>
                    <a:pt x="627888" y="558927"/>
                    <a:pt x="558927" y="627888"/>
                    <a:pt x="473837" y="627888"/>
                  </a:cubicBezTo>
                  <a:lnTo>
                    <a:pt x="473837" y="621538"/>
                  </a:lnTo>
                  <a:lnTo>
                    <a:pt x="473837" y="627888"/>
                  </a:lnTo>
                  <a:lnTo>
                    <a:pt x="154051" y="627888"/>
                  </a:lnTo>
                  <a:lnTo>
                    <a:pt x="154051" y="621538"/>
                  </a:lnTo>
                  <a:lnTo>
                    <a:pt x="154051" y="627888"/>
                  </a:lnTo>
                  <a:cubicBezTo>
                    <a:pt x="68961" y="627888"/>
                    <a:pt x="0" y="558927"/>
                    <a:pt x="0" y="473837"/>
                  </a:cubicBezTo>
                  <a:lnTo>
                    <a:pt x="0" y="154051"/>
                  </a:lnTo>
                  <a:lnTo>
                    <a:pt x="6350" y="154051"/>
                  </a:lnTo>
                  <a:lnTo>
                    <a:pt x="0" y="154051"/>
                  </a:lnTo>
                  <a:moveTo>
                    <a:pt x="12700" y="154051"/>
                  </a:moveTo>
                  <a:lnTo>
                    <a:pt x="12700" y="473837"/>
                  </a:lnTo>
                  <a:lnTo>
                    <a:pt x="6350" y="473837"/>
                  </a:lnTo>
                  <a:lnTo>
                    <a:pt x="12700" y="473837"/>
                  </a:lnTo>
                  <a:cubicBezTo>
                    <a:pt x="12700" y="551942"/>
                    <a:pt x="75946" y="615188"/>
                    <a:pt x="154051" y="615188"/>
                  </a:cubicBezTo>
                  <a:lnTo>
                    <a:pt x="473837" y="615188"/>
                  </a:lnTo>
                  <a:cubicBezTo>
                    <a:pt x="551942" y="615188"/>
                    <a:pt x="615188" y="551942"/>
                    <a:pt x="615188" y="473837"/>
                  </a:cubicBezTo>
                  <a:lnTo>
                    <a:pt x="615188" y="154051"/>
                  </a:lnTo>
                  <a:cubicBezTo>
                    <a:pt x="615188" y="75946"/>
                    <a:pt x="551942" y="12700"/>
                    <a:pt x="473837" y="12700"/>
                  </a:cubicBezTo>
                  <a:lnTo>
                    <a:pt x="154051" y="12700"/>
                  </a:lnTo>
                  <a:lnTo>
                    <a:pt x="154051" y="6350"/>
                  </a:lnTo>
                  <a:lnTo>
                    <a:pt x="154051" y="12700"/>
                  </a:lnTo>
                  <a:cubicBezTo>
                    <a:pt x="75946" y="12700"/>
                    <a:pt x="12700" y="75946"/>
                    <a:pt x="12700" y="154051"/>
                  </a:cubicBezTo>
                  <a:close/>
                </a:path>
              </a:pathLst>
            </a:custGeom>
            <a:solidFill>
              <a:srgbClr val="C7C7D0"/>
            </a:solidFill>
          </p:spPr>
          <p:txBody>
            <a:bodyPr/>
            <a:lstStyle/>
            <a:p>
              <a:endParaRPr lang="en-IN"/>
            </a:p>
          </p:txBody>
        </p:sp>
      </p:grpSp>
      <p:sp>
        <p:nvSpPr>
          <p:cNvPr id="13" name="TextBox 13"/>
          <p:cNvSpPr txBox="1"/>
          <p:nvPr/>
        </p:nvSpPr>
        <p:spPr>
          <a:xfrm>
            <a:off x="10004109" y="3570795"/>
            <a:ext cx="7589520" cy="5193729"/>
          </a:xfrm>
          <a:prstGeom prst="rect">
            <a:avLst/>
          </a:prstGeom>
        </p:spPr>
        <p:txBody>
          <a:bodyPr lIns="0" tIns="0" rIns="0" bIns="0" rtlCol="0" anchor="t">
            <a:spAutoFit/>
          </a:bodyPr>
          <a:lstStyle/>
          <a:p>
            <a:pPr algn="just">
              <a:lnSpc>
                <a:spcPts val="2699"/>
              </a:lnSpc>
            </a:pPr>
            <a:endParaRPr sz="2800" dirty="0"/>
          </a:p>
          <a:p>
            <a:pPr algn="just">
              <a:lnSpc>
                <a:spcPts val="2699"/>
              </a:lnSpc>
            </a:pPr>
            <a:r>
              <a:rPr lang="en-US" sz="2800" b="1" dirty="0">
                <a:solidFill>
                  <a:srgbClr val="000000"/>
                </a:solidFill>
                <a:latin typeface="Times New Roman Bold"/>
                <a:ea typeface="Times New Roman Bold"/>
                <a:cs typeface="Times New Roman Bold"/>
                <a:sym typeface="Times New Roman Bold"/>
              </a:rPr>
              <a:t>Increased Provisions for Losses:</a:t>
            </a:r>
            <a:r>
              <a:rPr lang="en-US" sz="2800" dirty="0">
                <a:solidFill>
                  <a:srgbClr val="000000"/>
                </a:solidFill>
                <a:latin typeface="Times New Roman"/>
                <a:ea typeface="Times New Roman"/>
                <a:cs typeface="Times New Roman"/>
                <a:sym typeface="Times New Roman"/>
              </a:rPr>
              <a:t> Higher default rates require American Express to set aside larger reserves to cover potential losses, impacting profitability.</a:t>
            </a:r>
          </a:p>
          <a:p>
            <a:pPr algn="just">
              <a:lnSpc>
                <a:spcPts val="2699"/>
              </a:lnSpc>
            </a:pPr>
            <a:endParaRPr lang="en-US" sz="2800" dirty="0">
              <a:solidFill>
                <a:srgbClr val="000000"/>
              </a:solidFill>
              <a:latin typeface="Times New Roman"/>
              <a:ea typeface="Times New Roman"/>
              <a:cs typeface="Times New Roman"/>
              <a:sym typeface="Times New Roman"/>
            </a:endParaRPr>
          </a:p>
          <a:p>
            <a:pPr algn="just">
              <a:lnSpc>
                <a:spcPts val="2699"/>
              </a:lnSpc>
            </a:pPr>
            <a:endParaRPr lang="en-US" sz="2800" dirty="0">
              <a:solidFill>
                <a:srgbClr val="000000"/>
              </a:solidFill>
              <a:latin typeface="Times New Roman"/>
              <a:ea typeface="Times New Roman"/>
              <a:cs typeface="Times New Roman"/>
              <a:sym typeface="Times New Roman"/>
            </a:endParaRPr>
          </a:p>
          <a:p>
            <a:pPr algn="just">
              <a:lnSpc>
                <a:spcPts val="2699"/>
              </a:lnSpc>
            </a:pPr>
            <a:r>
              <a:rPr lang="en-US" sz="2800" b="1" dirty="0">
                <a:solidFill>
                  <a:srgbClr val="000000"/>
                </a:solidFill>
                <a:latin typeface="Times New Roman Bold"/>
                <a:ea typeface="Times New Roman Bold"/>
                <a:cs typeface="Times New Roman Bold"/>
                <a:sym typeface="Times New Roman Bold"/>
              </a:rPr>
              <a:t>Tighter Lending Standards:</a:t>
            </a:r>
            <a:r>
              <a:rPr lang="en-US" sz="2800" dirty="0">
                <a:solidFill>
                  <a:srgbClr val="000000"/>
                </a:solidFill>
                <a:latin typeface="Times New Roman"/>
                <a:ea typeface="Times New Roman"/>
                <a:cs typeface="Times New Roman"/>
                <a:sym typeface="Times New Roman"/>
              </a:rPr>
              <a:t> The company may restrict lending to manage risk, limiting growth opportunities.</a:t>
            </a:r>
          </a:p>
          <a:p>
            <a:pPr algn="just">
              <a:lnSpc>
                <a:spcPts val="2699"/>
              </a:lnSpc>
            </a:pPr>
            <a:endParaRPr lang="en-US" sz="2800" dirty="0">
              <a:solidFill>
                <a:srgbClr val="000000"/>
              </a:solidFill>
              <a:latin typeface="Times New Roman"/>
              <a:ea typeface="Times New Roman"/>
              <a:cs typeface="Times New Roman"/>
              <a:sym typeface="Times New Roman"/>
            </a:endParaRPr>
          </a:p>
          <a:p>
            <a:pPr algn="just">
              <a:lnSpc>
                <a:spcPts val="2699"/>
              </a:lnSpc>
            </a:pPr>
            <a:endParaRPr lang="en-US" sz="2800" dirty="0">
              <a:solidFill>
                <a:srgbClr val="000000"/>
              </a:solidFill>
              <a:latin typeface="Times New Roman"/>
              <a:ea typeface="Times New Roman"/>
              <a:cs typeface="Times New Roman"/>
              <a:sym typeface="Times New Roman"/>
            </a:endParaRPr>
          </a:p>
          <a:p>
            <a:pPr algn="just">
              <a:lnSpc>
                <a:spcPts val="2699"/>
              </a:lnSpc>
            </a:pPr>
            <a:r>
              <a:rPr lang="en-US" sz="2800" b="1" dirty="0">
                <a:solidFill>
                  <a:srgbClr val="000000"/>
                </a:solidFill>
                <a:latin typeface="Times New Roman Bold"/>
                <a:ea typeface="Times New Roman Bold"/>
                <a:cs typeface="Times New Roman Bold"/>
                <a:sym typeface="Times New Roman Bold"/>
              </a:rPr>
              <a:t>Stock Performance Impact:</a:t>
            </a:r>
            <a:r>
              <a:rPr lang="en-US" sz="2800" dirty="0">
                <a:solidFill>
                  <a:srgbClr val="000000"/>
                </a:solidFill>
                <a:latin typeface="Times New Roman"/>
                <a:ea typeface="Times New Roman"/>
                <a:cs typeface="Times New Roman"/>
                <a:sym typeface="Times New Roman"/>
              </a:rPr>
              <a:t> Higher defaults can lower investor confidence, affecting stock prices.</a:t>
            </a:r>
          </a:p>
          <a:p>
            <a:pPr algn="just">
              <a:lnSpc>
                <a:spcPts val="2699"/>
              </a:lnSpc>
            </a:pPr>
            <a:endParaRPr lang="en-US" sz="2800" dirty="0">
              <a:solidFill>
                <a:srgbClr val="000000"/>
              </a:solidFill>
              <a:latin typeface="Times New Roman"/>
              <a:ea typeface="Times New Roman"/>
              <a:cs typeface="Times New Roman"/>
              <a:sym typeface="Times New Roman"/>
            </a:endParaRPr>
          </a:p>
        </p:txBody>
      </p:sp>
      <p:sp>
        <p:nvSpPr>
          <p:cNvPr id="14" name="TextBox 14"/>
          <p:cNvSpPr txBox="1"/>
          <p:nvPr/>
        </p:nvSpPr>
        <p:spPr>
          <a:xfrm>
            <a:off x="1559229" y="2350297"/>
            <a:ext cx="7493331" cy="2206987"/>
          </a:xfrm>
          <a:prstGeom prst="rect">
            <a:avLst/>
          </a:prstGeom>
        </p:spPr>
        <p:txBody>
          <a:bodyPr lIns="0" tIns="0" rIns="0" bIns="0" rtlCol="0" anchor="t">
            <a:spAutoFit/>
          </a:bodyPr>
          <a:lstStyle/>
          <a:p>
            <a:pPr algn="l">
              <a:lnSpc>
                <a:spcPts val="4200"/>
              </a:lnSpc>
            </a:pPr>
            <a:endParaRPr/>
          </a:p>
          <a:p>
            <a:pPr algn="l">
              <a:lnSpc>
                <a:spcPts val="4200"/>
              </a:lnSpc>
            </a:pPr>
            <a:r>
              <a:rPr lang="en-US" sz="3500" b="1">
                <a:solidFill>
                  <a:srgbClr val="505468"/>
                </a:solidFill>
                <a:latin typeface="Arimo Bold"/>
                <a:ea typeface="Arimo Bold"/>
                <a:cs typeface="Arimo Bold"/>
                <a:sym typeface="Arimo Bold"/>
              </a:rPr>
              <a:t>Effects on the U.S. Economy:</a:t>
            </a:r>
          </a:p>
          <a:p>
            <a:pPr algn="l">
              <a:lnSpc>
                <a:spcPts val="4200"/>
              </a:lnSpc>
            </a:pPr>
            <a:endParaRPr lang="en-US" sz="3500" b="1">
              <a:solidFill>
                <a:srgbClr val="505468"/>
              </a:solidFill>
              <a:latin typeface="Arimo Bold"/>
              <a:ea typeface="Arimo Bold"/>
              <a:cs typeface="Arimo Bold"/>
              <a:sym typeface="Arimo Bold"/>
            </a:endParaRPr>
          </a:p>
          <a:p>
            <a:pPr algn="l">
              <a:lnSpc>
                <a:spcPts val="4200"/>
              </a:lnSpc>
            </a:pPr>
            <a:endParaRPr lang="en-US" sz="3500" b="1">
              <a:solidFill>
                <a:srgbClr val="505468"/>
              </a:solidFill>
              <a:latin typeface="Arimo Bold"/>
              <a:ea typeface="Arimo Bold"/>
              <a:cs typeface="Arimo Bold"/>
              <a:sym typeface="Arimo Bold"/>
            </a:endParaRPr>
          </a:p>
        </p:txBody>
      </p:sp>
      <p:sp>
        <p:nvSpPr>
          <p:cNvPr id="15" name="TextBox 15"/>
          <p:cNvSpPr txBox="1"/>
          <p:nvPr/>
        </p:nvSpPr>
        <p:spPr>
          <a:xfrm>
            <a:off x="9773322" y="2350297"/>
            <a:ext cx="7493331" cy="2206987"/>
          </a:xfrm>
          <a:prstGeom prst="rect">
            <a:avLst/>
          </a:prstGeom>
        </p:spPr>
        <p:txBody>
          <a:bodyPr lIns="0" tIns="0" rIns="0" bIns="0" rtlCol="0" anchor="t">
            <a:spAutoFit/>
          </a:bodyPr>
          <a:lstStyle/>
          <a:p>
            <a:pPr algn="l">
              <a:lnSpc>
                <a:spcPts val="4200"/>
              </a:lnSpc>
            </a:pPr>
            <a:endParaRPr/>
          </a:p>
          <a:p>
            <a:pPr algn="l">
              <a:lnSpc>
                <a:spcPts val="4200"/>
              </a:lnSpc>
            </a:pPr>
            <a:r>
              <a:rPr lang="en-US" sz="3500" b="1">
                <a:solidFill>
                  <a:srgbClr val="505468"/>
                </a:solidFill>
                <a:latin typeface="Arimo Bold"/>
                <a:ea typeface="Arimo Bold"/>
                <a:cs typeface="Arimo Bold"/>
                <a:sym typeface="Arimo Bold"/>
              </a:rPr>
              <a:t>Effects on American Express:</a:t>
            </a:r>
          </a:p>
          <a:p>
            <a:pPr algn="l">
              <a:lnSpc>
                <a:spcPts val="4200"/>
              </a:lnSpc>
            </a:pPr>
            <a:r>
              <a:rPr lang="en-US" sz="3500" b="1">
                <a:solidFill>
                  <a:srgbClr val="505468"/>
                </a:solidFill>
                <a:latin typeface="Arimo Bold"/>
                <a:ea typeface="Arimo Bold"/>
                <a:cs typeface="Arimo Bold"/>
                <a:sym typeface="Arimo Bold"/>
              </a:rPr>
              <a:t> </a:t>
            </a:r>
          </a:p>
          <a:p>
            <a:pPr algn="l">
              <a:lnSpc>
                <a:spcPts val="4200"/>
              </a:lnSpc>
            </a:pPr>
            <a:endParaRPr lang="en-US" sz="3500" b="1">
              <a:solidFill>
                <a:srgbClr val="505468"/>
              </a:solidFill>
              <a:latin typeface="Arimo Bold"/>
              <a:ea typeface="Arimo Bold"/>
              <a:cs typeface="Arimo Bold"/>
              <a:sym typeface="Arimo Bold"/>
            </a:endParaRPr>
          </a:p>
        </p:txBody>
      </p:sp>
      <p:sp>
        <p:nvSpPr>
          <p:cNvPr id="16" name="TextBox 16"/>
          <p:cNvSpPr txBox="1"/>
          <p:nvPr/>
        </p:nvSpPr>
        <p:spPr>
          <a:xfrm>
            <a:off x="1420084" y="802507"/>
            <a:ext cx="15620029" cy="3995939"/>
          </a:xfrm>
          <a:prstGeom prst="rect">
            <a:avLst/>
          </a:prstGeom>
        </p:spPr>
        <p:txBody>
          <a:bodyPr lIns="0" tIns="0" rIns="0" bIns="0" rtlCol="0" anchor="t">
            <a:spAutoFit/>
          </a:bodyPr>
          <a:lstStyle/>
          <a:p>
            <a:pPr algn="ctr">
              <a:lnSpc>
                <a:spcPts val="6150"/>
              </a:lnSpc>
            </a:pPr>
            <a:r>
              <a:rPr lang="en-US" sz="5125" b="1" dirty="0">
                <a:solidFill>
                  <a:srgbClr val="505468"/>
                </a:solidFill>
                <a:latin typeface="Arimo Bold"/>
                <a:ea typeface="Arimo Bold"/>
                <a:cs typeface="Arimo Bold"/>
                <a:sym typeface="Arimo Bold"/>
              </a:rPr>
              <a:t>Impact of Credit Card Defaults on the U.S. Economy and American Express</a:t>
            </a:r>
          </a:p>
          <a:p>
            <a:pPr algn="l">
              <a:lnSpc>
                <a:spcPts val="6150"/>
              </a:lnSpc>
            </a:pPr>
            <a:endParaRPr lang="en-US" sz="5125" b="1" dirty="0">
              <a:solidFill>
                <a:srgbClr val="505468"/>
              </a:solidFill>
              <a:latin typeface="Arimo Bold"/>
              <a:ea typeface="Arimo Bold"/>
              <a:cs typeface="Arimo Bold"/>
              <a:sym typeface="Arimo Bold"/>
            </a:endParaRPr>
          </a:p>
          <a:p>
            <a:pPr algn="l">
              <a:lnSpc>
                <a:spcPts val="6150"/>
              </a:lnSpc>
            </a:pPr>
            <a:endParaRPr lang="en-US" sz="5125" b="1" dirty="0">
              <a:solidFill>
                <a:srgbClr val="505468"/>
              </a:solidFill>
              <a:latin typeface="Arimo Bold"/>
              <a:ea typeface="Arimo Bold"/>
              <a:cs typeface="Arimo Bold"/>
              <a:sym typeface="Arimo Bold"/>
            </a:endParaRPr>
          </a:p>
          <a:p>
            <a:pPr algn="l">
              <a:lnSpc>
                <a:spcPts val="6150"/>
              </a:lnSpc>
            </a:pPr>
            <a:endParaRPr lang="en-US" sz="5125" b="1" dirty="0">
              <a:solidFill>
                <a:srgbClr val="505468"/>
              </a:solidFill>
              <a:latin typeface="Arimo Bold"/>
              <a:ea typeface="Arimo Bold"/>
              <a:cs typeface="Arimo Bold"/>
              <a:sym typeface="Arimo Bo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84A4B6-909F-A781-D68A-294A3ACF098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ADE1CCCF-5DB7-2ACC-206B-D9DF37AAD01E}"/>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29389AB6-9DA7-6A04-0237-FAD6AF937DAC}"/>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a:extLst>
              <a:ext uri="{FF2B5EF4-FFF2-40B4-BE49-F238E27FC236}">
                <a16:creationId xmlns:a16="http://schemas.microsoft.com/office/drawing/2014/main" id="{F8C3B867-A6F1-EB7C-3D1D-9B127D22EC41}"/>
              </a:ext>
            </a:extLst>
          </p:cNvPr>
          <p:cNvGrpSpPr/>
          <p:nvPr/>
        </p:nvGrpSpPr>
        <p:grpSpPr>
          <a:xfrm>
            <a:off x="0" y="0"/>
            <a:ext cx="18288000" cy="10287000"/>
            <a:chOff x="0" y="0"/>
            <a:chExt cx="24384000" cy="13716000"/>
          </a:xfrm>
        </p:grpSpPr>
        <p:sp>
          <p:nvSpPr>
            <p:cNvPr id="5" name="Freeform 5">
              <a:extLst>
                <a:ext uri="{FF2B5EF4-FFF2-40B4-BE49-F238E27FC236}">
                  <a16:creationId xmlns:a16="http://schemas.microsoft.com/office/drawing/2014/main" id="{504EC1A3-3FE6-0E8C-50A4-BBFA83372583}"/>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a:extLst>
              <a:ext uri="{FF2B5EF4-FFF2-40B4-BE49-F238E27FC236}">
                <a16:creationId xmlns:a16="http://schemas.microsoft.com/office/drawing/2014/main" id="{4B49461E-09E8-5CF4-38C8-B3B00C30F50A}"/>
              </a:ext>
            </a:extLst>
          </p:cNvPr>
          <p:cNvSpPr txBox="1"/>
          <p:nvPr/>
        </p:nvSpPr>
        <p:spPr>
          <a:xfrm>
            <a:off x="922884" y="707975"/>
            <a:ext cx="16302799" cy="2462213"/>
          </a:xfrm>
          <a:prstGeom prst="rect">
            <a:avLst/>
          </a:prstGeom>
        </p:spPr>
        <p:txBody>
          <a:bodyPr lIns="0" tIns="0" rIns="0" bIns="0" rtlCol="0" anchor="t">
            <a:spAutoFit/>
          </a:bodyPr>
          <a:lstStyle/>
          <a:p>
            <a:pPr algn="ctr">
              <a:lnSpc>
                <a:spcPts val="6437"/>
              </a:lnSpc>
            </a:pPr>
            <a:r>
              <a:rPr lang="en-US" sz="5500" b="1" dirty="0">
                <a:solidFill>
                  <a:srgbClr val="505468"/>
                </a:solidFill>
                <a:latin typeface="Arimo Bold"/>
                <a:ea typeface="Arimo Bold"/>
                <a:cs typeface="Arimo Bold"/>
                <a:sym typeface="Arimo Bold"/>
              </a:rPr>
              <a:t>Model Evaluation(</a:t>
            </a:r>
            <a:r>
              <a:rPr lang="en-US" sz="5500" b="1" dirty="0" err="1">
                <a:solidFill>
                  <a:srgbClr val="505468"/>
                </a:solidFill>
                <a:latin typeface="Arimo Bold"/>
                <a:ea typeface="Arimo Bold"/>
                <a:cs typeface="Arimo Bold"/>
                <a:sym typeface="Arimo Bold"/>
              </a:rPr>
              <a:t>CatBoost</a:t>
            </a:r>
            <a:r>
              <a:rPr lang="en-US" sz="5500" b="1" dirty="0">
                <a:solidFill>
                  <a:srgbClr val="505468"/>
                </a:solidFill>
                <a:latin typeface="Arimo Bold"/>
                <a:ea typeface="Arimo Bold"/>
                <a:cs typeface="Arimo Bold"/>
                <a:sym typeface="Arimo Bold"/>
              </a:rPr>
              <a:t>) </a:t>
            </a:r>
          </a:p>
          <a:p>
            <a:pPr algn="ctr">
              <a:lnSpc>
                <a:spcPts val="6437"/>
              </a:lnSpc>
            </a:pPr>
            <a:endParaRPr lang="en-US" sz="5500" b="1" dirty="0">
              <a:solidFill>
                <a:srgbClr val="505468"/>
              </a:solidFill>
              <a:latin typeface="Arimo Bold"/>
              <a:ea typeface="Arimo Bold"/>
              <a:cs typeface="Arimo Bold"/>
              <a:sym typeface="Arimo Bold"/>
            </a:endParaRPr>
          </a:p>
          <a:p>
            <a:pPr algn="ctr">
              <a:lnSpc>
                <a:spcPts val="6437"/>
              </a:lnSpc>
            </a:pPr>
            <a:endParaRPr lang="en-US" sz="5500" b="1" dirty="0">
              <a:solidFill>
                <a:srgbClr val="505468"/>
              </a:solidFill>
              <a:latin typeface="Arimo Bold"/>
              <a:ea typeface="Arimo Bold"/>
              <a:cs typeface="Arimo Bold"/>
              <a:sym typeface="Arimo Bold"/>
            </a:endParaRPr>
          </a:p>
        </p:txBody>
      </p:sp>
      <p:pic>
        <p:nvPicPr>
          <p:cNvPr id="10" name="Picture 9" descr="A graph of a line&#10;&#10;Description automatically generated with medium confidence">
            <a:extLst>
              <a:ext uri="{FF2B5EF4-FFF2-40B4-BE49-F238E27FC236}">
                <a16:creationId xmlns:a16="http://schemas.microsoft.com/office/drawing/2014/main" id="{81CEE00A-3EEE-1CD6-CEB1-F25080EE93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5342" y="1943204"/>
            <a:ext cx="6553768" cy="5128704"/>
          </a:xfrm>
          <a:prstGeom prst="rect">
            <a:avLst/>
          </a:prstGeom>
        </p:spPr>
      </p:pic>
      <p:pic>
        <p:nvPicPr>
          <p:cNvPr id="12" name="Picture 11" descr="A blue squares with white text&#10;&#10;Description automatically generated">
            <a:extLst>
              <a:ext uri="{FF2B5EF4-FFF2-40B4-BE49-F238E27FC236}">
                <a16:creationId xmlns:a16="http://schemas.microsoft.com/office/drawing/2014/main" id="{2DCF6FC5-E9D4-D7F3-9817-46DE08EAFE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39200" y="1939080"/>
            <a:ext cx="8763000" cy="8005019"/>
          </a:xfrm>
          <a:prstGeom prst="rect">
            <a:avLst/>
          </a:prstGeom>
        </p:spPr>
      </p:pic>
      <p:sp>
        <p:nvSpPr>
          <p:cNvPr id="13" name="TextBox 12">
            <a:extLst>
              <a:ext uri="{FF2B5EF4-FFF2-40B4-BE49-F238E27FC236}">
                <a16:creationId xmlns:a16="http://schemas.microsoft.com/office/drawing/2014/main" id="{2B2004E1-DFD2-6262-79AE-92EE125D3BA2}"/>
              </a:ext>
            </a:extLst>
          </p:cNvPr>
          <p:cNvSpPr txBox="1"/>
          <p:nvPr/>
        </p:nvSpPr>
        <p:spPr>
          <a:xfrm>
            <a:off x="925342" y="7226069"/>
            <a:ext cx="7001916" cy="3323987"/>
          </a:xfrm>
          <a:prstGeom prst="rect">
            <a:avLst/>
          </a:prstGeom>
          <a:noFill/>
        </p:spPr>
        <p:txBody>
          <a:bodyPr wrap="square" rtlCol="0">
            <a:spAutoFit/>
          </a:bodyPr>
          <a:lstStyle/>
          <a:p>
            <a:pPr algn="ctr"/>
            <a:r>
              <a:rPr lang="en-US" sz="2400" dirty="0" err="1">
                <a:latin typeface="Times New Roman" panose="02020603050405020304" pitchFamily="18" charset="0"/>
                <a:cs typeface="Times New Roman" panose="02020603050405020304" pitchFamily="18" charset="0"/>
              </a:rPr>
              <a:t>CatBoost</a:t>
            </a:r>
            <a:r>
              <a:rPr lang="en-US" sz="2400" dirty="0">
                <a:latin typeface="Times New Roman" panose="02020603050405020304" pitchFamily="18" charset="0"/>
                <a:cs typeface="Times New Roman" panose="02020603050405020304" pitchFamily="18" charset="0"/>
              </a:rPr>
              <a:t> Performance Metrics</a:t>
            </a:r>
          </a:p>
          <a:p>
            <a:pPr algn="ct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F1 Score: 0.8070</a:t>
            </a:r>
          </a:p>
          <a:p>
            <a:r>
              <a:rPr lang="en-US" sz="2400" dirty="0">
                <a:latin typeface="Times New Roman" panose="02020603050405020304" pitchFamily="18" charset="0"/>
                <a:cs typeface="Times New Roman" panose="02020603050405020304" pitchFamily="18" charset="0"/>
              </a:rPr>
              <a:t>Precision: 0.8094</a:t>
            </a:r>
          </a:p>
          <a:p>
            <a:r>
              <a:rPr lang="en-US" sz="2400" dirty="0">
                <a:latin typeface="Times New Roman" panose="02020603050405020304" pitchFamily="18" charset="0"/>
                <a:cs typeface="Times New Roman" panose="02020603050405020304" pitchFamily="18" charset="0"/>
              </a:rPr>
              <a:t>Recall: 0.8047</a:t>
            </a:r>
          </a:p>
          <a:p>
            <a:r>
              <a:rPr lang="en-US" sz="2400" dirty="0">
                <a:latin typeface="Times New Roman" panose="02020603050405020304" pitchFamily="18" charset="0"/>
                <a:cs typeface="Times New Roman" panose="02020603050405020304" pitchFamily="18" charset="0"/>
              </a:rPr>
              <a:t>Accuracy: 0.9013</a:t>
            </a:r>
          </a:p>
          <a:p>
            <a:r>
              <a:rPr lang="en-US" sz="2400" dirty="0">
                <a:latin typeface="Times New Roman" panose="02020603050405020304" pitchFamily="18" charset="0"/>
                <a:cs typeface="Times New Roman" panose="02020603050405020304" pitchFamily="18" charset="0"/>
              </a:rPr>
              <a:t>AUC-ROC: 0.9593</a:t>
            </a:r>
          </a:p>
          <a:p>
            <a:r>
              <a:rPr lang="en-US" sz="2400" dirty="0">
                <a:latin typeface="Times New Roman" panose="02020603050405020304" pitchFamily="18" charset="0"/>
                <a:cs typeface="Times New Roman" panose="02020603050405020304" pitchFamily="18" charset="0"/>
              </a:rPr>
              <a:t>Log Loss: 0.2227</a:t>
            </a:r>
          </a:p>
          <a:p>
            <a:endParaRPr lang="en-IN" dirty="0"/>
          </a:p>
        </p:txBody>
      </p:sp>
    </p:spTree>
    <p:extLst>
      <p:ext uri="{BB962C8B-B14F-4D97-AF65-F5344CB8AC3E}">
        <p14:creationId xmlns:p14="http://schemas.microsoft.com/office/powerpoint/2010/main" val="4028262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3CAD07-0902-E775-825C-AFC572D066F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AA6BEC8-CDD5-0899-4CCB-C1A9A0E192CE}"/>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F18D852F-E19A-7F29-944E-DEABC91B1987}"/>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a:extLst>
              <a:ext uri="{FF2B5EF4-FFF2-40B4-BE49-F238E27FC236}">
                <a16:creationId xmlns:a16="http://schemas.microsoft.com/office/drawing/2014/main" id="{DC748022-FFA8-B0A0-A128-039D5DC6FF77}"/>
              </a:ext>
            </a:extLst>
          </p:cNvPr>
          <p:cNvGrpSpPr/>
          <p:nvPr/>
        </p:nvGrpSpPr>
        <p:grpSpPr>
          <a:xfrm>
            <a:off x="0" y="0"/>
            <a:ext cx="18288000" cy="10287000"/>
            <a:chOff x="0" y="0"/>
            <a:chExt cx="24384000" cy="13716000"/>
          </a:xfrm>
        </p:grpSpPr>
        <p:sp>
          <p:nvSpPr>
            <p:cNvPr id="5" name="Freeform 5">
              <a:extLst>
                <a:ext uri="{FF2B5EF4-FFF2-40B4-BE49-F238E27FC236}">
                  <a16:creationId xmlns:a16="http://schemas.microsoft.com/office/drawing/2014/main" id="{A75E2373-77FB-E1D2-39DA-7D3D4CDA1E5F}"/>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a:extLst>
              <a:ext uri="{FF2B5EF4-FFF2-40B4-BE49-F238E27FC236}">
                <a16:creationId xmlns:a16="http://schemas.microsoft.com/office/drawing/2014/main" id="{78C45183-ED23-DD7B-3E1B-1A25C457FE86}"/>
              </a:ext>
            </a:extLst>
          </p:cNvPr>
          <p:cNvSpPr txBox="1"/>
          <p:nvPr/>
        </p:nvSpPr>
        <p:spPr>
          <a:xfrm>
            <a:off x="922884" y="707975"/>
            <a:ext cx="16302799" cy="2462213"/>
          </a:xfrm>
          <a:prstGeom prst="rect">
            <a:avLst/>
          </a:prstGeom>
        </p:spPr>
        <p:txBody>
          <a:bodyPr lIns="0" tIns="0" rIns="0" bIns="0" rtlCol="0" anchor="t">
            <a:spAutoFit/>
          </a:bodyPr>
          <a:lstStyle/>
          <a:p>
            <a:pPr algn="ctr">
              <a:lnSpc>
                <a:spcPts val="6437"/>
              </a:lnSpc>
            </a:pPr>
            <a:r>
              <a:rPr lang="en-US" sz="5500" b="1" dirty="0">
                <a:solidFill>
                  <a:srgbClr val="505468"/>
                </a:solidFill>
                <a:latin typeface="Arimo Bold"/>
                <a:ea typeface="Arimo Bold"/>
                <a:cs typeface="Arimo Bold"/>
                <a:sym typeface="Arimo Bold"/>
              </a:rPr>
              <a:t>Model Evaluation(</a:t>
            </a:r>
            <a:r>
              <a:rPr lang="en-US" sz="5500" b="1" dirty="0" err="1">
                <a:solidFill>
                  <a:srgbClr val="505468"/>
                </a:solidFill>
                <a:latin typeface="Arimo Bold"/>
                <a:ea typeface="Arimo Bold"/>
                <a:cs typeface="Arimo Bold"/>
                <a:sym typeface="Arimo Bold"/>
              </a:rPr>
              <a:t>LightGBM</a:t>
            </a:r>
            <a:r>
              <a:rPr lang="en-US" sz="5500" b="1" dirty="0">
                <a:solidFill>
                  <a:srgbClr val="505468"/>
                </a:solidFill>
                <a:latin typeface="Arimo Bold"/>
                <a:ea typeface="Arimo Bold"/>
                <a:cs typeface="Arimo Bold"/>
                <a:sym typeface="Arimo Bold"/>
              </a:rPr>
              <a:t>) </a:t>
            </a:r>
          </a:p>
          <a:p>
            <a:pPr algn="ctr">
              <a:lnSpc>
                <a:spcPts val="6437"/>
              </a:lnSpc>
            </a:pPr>
            <a:endParaRPr lang="en-US" sz="5500" b="1" dirty="0">
              <a:solidFill>
                <a:srgbClr val="505468"/>
              </a:solidFill>
              <a:latin typeface="Arimo Bold"/>
              <a:ea typeface="Arimo Bold"/>
              <a:cs typeface="Arimo Bold"/>
              <a:sym typeface="Arimo Bold"/>
            </a:endParaRPr>
          </a:p>
          <a:p>
            <a:pPr algn="ctr">
              <a:lnSpc>
                <a:spcPts val="6437"/>
              </a:lnSpc>
            </a:pPr>
            <a:endParaRPr lang="en-US" sz="5500" b="1" dirty="0">
              <a:solidFill>
                <a:srgbClr val="505468"/>
              </a:solidFill>
              <a:latin typeface="Arimo Bold"/>
              <a:ea typeface="Arimo Bold"/>
              <a:cs typeface="Arimo Bold"/>
              <a:sym typeface="Arimo Bold"/>
            </a:endParaRPr>
          </a:p>
        </p:txBody>
      </p:sp>
      <p:pic>
        <p:nvPicPr>
          <p:cNvPr id="10" name="Picture 9" descr="A blue and white chart with numbers&#10;&#10;Description automatically generated">
            <a:extLst>
              <a:ext uri="{FF2B5EF4-FFF2-40B4-BE49-F238E27FC236}">
                <a16:creationId xmlns:a16="http://schemas.microsoft.com/office/drawing/2014/main" id="{EC940F6B-1E44-CD3F-9FDB-3CD7567318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0" y="2019300"/>
            <a:ext cx="8221116" cy="7696200"/>
          </a:xfrm>
          <a:prstGeom prst="rect">
            <a:avLst/>
          </a:prstGeom>
        </p:spPr>
      </p:pic>
      <p:pic>
        <p:nvPicPr>
          <p:cNvPr id="12" name="Picture 11" descr="A graph of a function&#10;&#10;Description automatically generated with medium confidence">
            <a:extLst>
              <a:ext uri="{FF2B5EF4-FFF2-40B4-BE49-F238E27FC236}">
                <a16:creationId xmlns:a16="http://schemas.microsoft.com/office/drawing/2014/main" id="{597727E3-6BCE-1241-A633-F70B2FD015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1982" y="2019300"/>
            <a:ext cx="6919018" cy="5257800"/>
          </a:xfrm>
          <a:prstGeom prst="rect">
            <a:avLst/>
          </a:prstGeom>
        </p:spPr>
      </p:pic>
      <p:sp>
        <p:nvSpPr>
          <p:cNvPr id="13" name="TextBox 12">
            <a:extLst>
              <a:ext uri="{FF2B5EF4-FFF2-40B4-BE49-F238E27FC236}">
                <a16:creationId xmlns:a16="http://schemas.microsoft.com/office/drawing/2014/main" id="{81A09987-E5C9-E8BA-10A8-2837219F588C}"/>
              </a:ext>
            </a:extLst>
          </p:cNvPr>
          <p:cNvSpPr txBox="1"/>
          <p:nvPr/>
        </p:nvSpPr>
        <p:spPr>
          <a:xfrm>
            <a:off x="762000" y="7277100"/>
            <a:ext cx="7459116" cy="3323987"/>
          </a:xfrm>
          <a:prstGeom prst="rect">
            <a:avLst/>
          </a:prstGeom>
          <a:noFill/>
        </p:spPr>
        <p:txBody>
          <a:bodyPr wrap="square" rtlCol="0">
            <a:spAutoFit/>
          </a:bodyPr>
          <a:lstStyle/>
          <a:p>
            <a:pPr algn="ctr"/>
            <a:r>
              <a:rPr lang="en-IN" sz="2400" dirty="0" err="1">
                <a:latin typeface="Times New Roman" panose="02020603050405020304" pitchFamily="18" charset="0"/>
                <a:cs typeface="Times New Roman" panose="02020603050405020304" pitchFamily="18" charset="0"/>
              </a:rPr>
              <a:t>LightGBM</a:t>
            </a:r>
            <a:r>
              <a:rPr lang="en-IN" sz="2400" dirty="0">
                <a:latin typeface="Times New Roman" panose="02020603050405020304" pitchFamily="18" charset="0"/>
                <a:cs typeface="Times New Roman" panose="02020603050405020304" pitchFamily="18" charset="0"/>
              </a:rPr>
              <a:t> Performance Metrics</a:t>
            </a:r>
          </a:p>
          <a:p>
            <a:pPr algn="ctr"/>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F1 Score: 0.8043</a:t>
            </a:r>
          </a:p>
          <a:p>
            <a:r>
              <a:rPr lang="en-IN" sz="2400" dirty="0">
                <a:latin typeface="Times New Roman" panose="02020603050405020304" pitchFamily="18" charset="0"/>
                <a:cs typeface="Times New Roman" panose="02020603050405020304" pitchFamily="18" charset="0"/>
              </a:rPr>
              <a:t>Precision: 0.8001</a:t>
            </a:r>
          </a:p>
          <a:p>
            <a:r>
              <a:rPr lang="en-IN" sz="2400" dirty="0">
                <a:latin typeface="Times New Roman" panose="02020603050405020304" pitchFamily="18" charset="0"/>
                <a:cs typeface="Times New Roman" panose="02020603050405020304" pitchFamily="18" charset="0"/>
              </a:rPr>
              <a:t>Recall: 0.8084</a:t>
            </a:r>
          </a:p>
          <a:p>
            <a:r>
              <a:rPr lang="en-IN" sz="2400" dirty="0">
                <a:latin typeface="Times New Roman" panose="02020603050405020304" pitchFamily="18" charset="0"/>
                <a:cs typeface="Times New Roman" panose="02020603050405020304" pitchFamily="18" charset="0"/>
              </a:rPr>
              <a:t>Accuracy: 0.8991</a:t>
            </a:r>
          </a:p>
          <a:p>
            <a:r>
              <a:rPr lang="en-IN" sz="2400" dirty="0">
                <a:latin typeface="Times New Roman" panose="02020603050405020304" pitchFamily="18" charset="0"/>
                <a:cs typeface="Times New Roman" panose="02020603050405020304" pitchFamily="18" charset="0"/>
              </a:rPr>
              <a:t>AUC-ROC: 0.9582</a:t>
            </a:r>
          </a:p>
          <a:p>
            <a:r>
              <a:rPr lang="en-IN" sz="2400" dirty="0">
                <a:latin typeface="Times New Roman" panose="02020603050405020304" pitchFamily="18" charset="0"/>
                <a:cs typeface="Times New Roman" panose="02020603050405020304" pitchFamily="18" charset="0"/>
              </a:rPr>
              <a:t>Log Loss: 0.2259</a:t>
            </a:r>
          </a:p>
          <a:p>
            <a:endParaRPr lang="en-IN" dirty="0"/>
          </a:p>
        </p:txBody>
      </p:sp>
    </p:spTree>
    <p:extLst>
      <p:ext uri="{BB962C8B-B14F-4D97-AF65-F5344CB8AC3E}">
        <p14:creationId xmlns:p14="http://schemas.microsoft.com/office/powerpoint/2010/main" val="1712189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A2C37-A2CA-2447-2AC5-9776BDFD2E3C}"/>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E2E6372-E94F-5948-AC5E-2AB52C7E6285}"/>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2F79E095-B457-9C95-6C83-973760F9178C}"/>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a:extLst>
              <a:ext uri="{FF2B5EF4-FFF2-40B4-BE49-F238E27FC236}">
                <a16:creationId xmlns:a16="http://schemas.microsoft.com/office/drawing/2014/main" id="{56626FCC-ECB1-7000-9FAD-46EC62738270}"/>
              </a:ext>
            </a:extLst>
          </p:cNvPr>
          <p:cNvGrpSpPr/>
          <p:nvPr/>
        </p:nvGrpSpPr>
        <p:grpSpPr>
          <a:xfrm>
            <a:off x="0" y="0"/>
            <a:ext cx="18288000" cy="10287000"/>
            <a:chOff x="0" y="0"/>
            <a:chExt cx="24384000" cy="13716000"/>
          </a:xfrm>
        </p:grpSpPr>
        <p:sp>
          <p:nvSpPr>
            <p:cNvPr id="5" name="Freeform 5">
              <a:extLst>
                <a:ext uri="{FF2B5EF4-FFF2-40B4-BE49-F238E27FC236}">
                  <a16:creationId xmlns:a16="http://schemas.microsoft.com/office/drawing/2014/main" id="{EEDFB348-9634-D89C-503A-6D2430CBB95C}"/>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a:extLst>
              <a:ext uri="{FF2B5EF4-FFF2-40B4-BE49-F238E27FC236}">
                <a16:creationId xmlns:a16="http://schemas.microsoft.com/office/drawing/2014/main" id="{E1D77838-C5BC-349B-26E9-C3B5400FC2A0}"/>
              </a:ext>
            </a:extLst>
          </p:cNvPr>
          <p:cNvSpPr txBox="1"/>
          <p:nvPr/>
        </p:nvSpPr>
        <p:spPr>
          <a:xfrm>
            <a:off x="838199" y="342900"/>
            <a:ext cx="16302799" cy="1667172"/>
          </a:xfrm>
          <a:prstGeom prst="rect">
            <a:avLst/>
          </a:prstGeom>
        </p:spPr>
        <p:txBody>
          <a:bodyPr lIns="0" tIns="0" rIns="0" bIns="0" rtlCol="0" anchor="t">
            <a:spAutoFit/>
          </a:bodyPr>
          <a:lstStyle/>
          <a:p>
            <a:pPr algn="ctr">
              <a:lnSpc>
                <a:spcPts val="6437"/>
              </a:lnSpc>
            </a:pPr>
            <a:r>
              <a:rPr lang="en-US" sz="5500" b="1" dirty="0">
                <a:solidFill>
                  <a:srgbClr val="505468"/>
                </a:solidFill>
                <a:latin typeface="Arimo Bold"/>
                <a:ea typeface="Arimo Bold"/>
                <a:cs typeface="Arimo Bold"/>
                <a:sym typeface="Arimo Bold"/>
              </a:rPr>
              <a:t>Future Work And Conclusion</a:t>
            </a:r>
          </a:p>
          <a:p>
            <a:pPr algn="ctr">
              <a:lnSpc>
                <a:spcPts val="6437"/>
              </a:lnSpc>
            </a:pPr>
            <a:endParaRPr lang="en-US" sz="5500" b="1" dirty="0">
              <a:solidFill>
                <a:srgbClr val="505468"/>
              </a:solidFill>
              <a:latin typeface="Arimo Bold"/>
              <a:ea typeface="Arimo Bold"/>
              <a:cs typeface="Arimo Bold"/>
              <a:sym typeface="Arimo Bold"/>
            </a:endParaRPr>
          </a:p>
        </p:txBody>
      </p:sp>
      <p:sp>
        <p:nvSpPr>
          <p:cNvPr id="7" name="TextBox 7">
            <a:extLst>
              <a:ext uri="{FF2B5EF4-FFF2-40B4-BE49-F238E27FC236}">
                <a16:creationId xmlns:a16="http://schemas.microsoft.com/office/drawing/2014/main" id="{DFD206A9-CEC7-AEE1-4EA4-989AA69EE80C}"/>
              </a:ext>
            </a:extLst>
          </p:cNvPr>
          <p:cNvSpPr txBox="1"/>
          <p:nvPr/>
        </p:nvSpPr>
        <p:spPr>
          <a:xfrm>
            <a:off x="1612471" y="1714500"/>
            <a:ext cx="14754256" cy="10438755"/>
          </a:xfrm>
          <a:prstGeom prst="rect">
            <a:avLst/>
          </a:prstGeom>
        </p:spPr>
        <p:txBody>
          <a:bodyPr lIns="0" tIns="0" rIns="0" bIns="0" rtlCol="0" anchor="t">
            <a:spAutoFit/>
          </a:bodyPr>
          <a:lstStyle/>
          <a:p>
            <a:pPr algn="just">
              <a:lnSpc>
                <a:spcPts val="2699"/>
              </a:lnSpc>
            </a:pPr>
            <a:endParaRPr sz="2800" dirty="0"/>
          </a:p>
          <a:p>
            <a:pPr marL="342900" indent="-342900" algn="just">
              <a:lnSpc>
                <a:spcPts val="2699"/>
              </a:lnSpc>
              <a:buFont typeface="Wingdings" panose="05000000000000000000" pitchFamily="2" charset="2"/>
              <a:buChar char="q"/>
            </a:pPr>
            <a:r>
              <a:rPr lang="en-US" sz="2800" b="1" dirty="0">
                <a:latin typeface="Times New Roman" panose="02020603050405020304" pitchFamily="18" charset="0"/>
                <a:cs typeface="Times New Roman" panose="02020603050405020304" pitchFamily="18" charset="0"/>
              </a:rPr>
              <a:t>Enhanced Feature Engineering</a:t>
            </a:r>
            <a:r>
              <a:rPr lang="en-US" sz="2800" dirty="0">
                <a:latin typeface="Times New Roman" panose="02020603050405020304" pitchFamily="18" charset="0"/>
                <a:cs typeface="Times New Roman" panose="02020603050405020304" pitchFamily="18" charset="0"/>
              </a:rPr>
              <a:t>: Explore additional features such as behavioral data, external data sources (e.g., credit reports or macroeconomic factors), and temporal patterns like changes in spending or payment behaviors to improve predictive accuracy.</a:t>
            </a:r>
          </a:p>
          <a:p>
            <a:pPr marL="342900" indent="-342900" algn="just">
              <a:lnSpc>
                <a:spcPts val="2699"/>
              </a:lnSpc>
              <a:buFont typeface="Wingdings" panose="05000000000000000000" pitchFamily="2" charset="2"/>
              <a:buChar char="q"/>
            </a:pPr>
            <a:endParaRPr lang="en-US" sz="2800" dirty="0">
              <a:latin typeface="Times New Roman" panose="02020603050405020304" pitchFamily="18" charset="0"/>
              <a:cs typeface="Times New Roman" panose="02020603050405020304" pitchFamily="18" charset="0"/>
            </a:endParaRPr>
          </a:p>
          <a:p>
            <a:pPr marL="342900" indent="-342900" algn="just">
              <a:lnSpc>
                <a:spcPts val="2699"/>
              </a:lnSpc>
              <a:buFont typeface="Wingdings" panose="05000000000000000000" pitchFamily="2" charset="2"/>
              <a:buChar char="q"/>
            </a:pPr>
            <a:endParaRPr lang="en-US" sz="2800"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342900" indent="-342900" algn="just">
              <a:lnSpc>
                <a:spcPts val="2699"/>
              </a:lnSpc>
              <a:buFont typeface="Wingdings" panose="05000000000000000000" pitchFamily="2" charset="2"/>
              <a:buChar char="q"/>
            </a:pPr>
            <a:r>
              <a:rPr lang="en-US" sz="2800" b="1" dirty="0">
                <a:latin typeface="Times New Roman" panose="02020603050405020304" pitchFamily="18" charset="0"/>
                <a:cs typeface="Times New Roman" panose="02020603050405020304" pitchFamily="18" charset="0"/>
              </a:rPr>
              <a:t>Adopting Advanced Models</a:t>
            </a:r>
            <a:r>
              <a:rPr lang="en-US" sz="2800" dirty="0">
                <a:latin typeface="Times New Roman" panose="02020603050405020304" pitchFamily="18" charset="0"/>
                <a:cs typeface="Times New Roman" panose="02020603050405020304" pitchFamily="18" charset="0"/>
              </a:rPr>
              <a:t>: Incorporate deep learning models, such as LSTMs, to capture sequential and time-series dynamics in customer behavior, enabling more nuanced predictions.</a:t>
            </a:r>
          </a:p>
          <a:p>
            <a:pPr marL="342900" indent="-342900" algn="just">
              <a:lnSpc>
                <a:spcPts val="2699"/>
              </a:lnSpc>
              <a:buFont typeface="Wingdings" panose="05000000000000000000" pitchFamily="2" charset="2"/>
              <a:buChar char="q"/>
            </a:pPr>
            <a:endParaRPr lang="en-US" sz="2800" dirty="0">
              <a:solidFill>
                <a:srgbClr val="000000"/>
              </a:solidFill>
              <a:latin typeface="Times New Roman" panose="02020603050405020304" pitchFamily="18" charset="0"/>
              <a:cs typeface="Times New Roman" panose="02020603050405020304" pitchFamily="18" charset="0"/>
              <a:sym typeface="Times New Roman"/>
            </a:endParaRPr>
          </a:p>
          <a:p>
            <a:pPr marL="342900" indent="-342900" algn="just">
              <a:lnSpc>
                <a:spcPts val="2699"/>
              </a:lnSpc>
              <a:buFont typeface="Wingdings" panose="05000000000000000000" pitchFamily="2" charset="2"/>
              <a:buChar char="q"/>
            </a:pPr>
            <a:endParaRPr lang="en-US" sz="2800"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342900" indent="-342900" algn="just">
              <a:lnSpc>
                <a:spcPts val="2699"/>
              </a:lnSpc>
              <a:buFont typeface="Wingdings" panose="05000000000000000000" pitchFamily="2" charset="2"/>
              <a:buChar char="q"/>
            </a:pPr>
            <a:r>
              <a:rPr lang="en-US" sz="2800" b="1" dirty="0">
                <a:latin typeface="Times New Roman" panose="02020603050405020304" pitchFamily="18" charset="0"/>
                <a:cs typeface="Times New Roman" panose="02020603050405020304" pitchFamily="18" charset="0"/>
              </a:rPr>
              <a:t>Handling Class Imbalance</a:t>
            </a:r>
            <a:r>
              <a:rPr lang="en-US" sz="2800" dirty="0">
                <a:latin typeface="Times New Roman" panose="02020603050405020304" pitchFamily="18" charset="0"/>
                <a:cs typeface="Times New Roman" panose="02020603050405020304" pitchFamily="18" charset="0"/>
              </a:rPr>
              <a:t>: Apply advanced techniques like SMOTE or ADASYN to balance class distribution, improving the model's ability to predict rare default cases accurately.</a:t>
            </a:r>
          </a:p>
          <a:p>
            <a:pPr algn="just">
              <a:lnSpc>
                <a:spcPts val="2699"/>
              </a:lnSpc>
            </a:pPr>
            <a:endParaRPr lang="en-US" sz="2800" dirty="0">
              <a:solidFill>
                <a:srgbClr val="000000"/>
              </a:solidFill>
              <a:latin typeface="Times New Roman" panose="02020603050405020304" pitchFamily="18" charset="0"/>
              <a:cs typeface="Times New Roman" panose="02020603050405020304" pitchFamily="18" charset="0"/>
              <a:sym typeface="Times New Roman"/>
            </a:endParaRPr>
          </a:p>
          <a:p>
            <a:pPr marL="342900" indent="-342900" algn="just">
              <a:lnSpc>
                <a:spcPts val="2699"/>
              </a:lnSpc>
              <a:buFont typeface="Wingdings" panose="05000000000000000000" pitchFamily="2" charset="2"/>
              <a:buChar char="q"/>
            </a:pPr>
            <a:endParaRPr lang="en-US" sz="2800"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342900" indent="-342900" algn="just">
              <a:lnSpc>
                <a:spcPts val="2699"/>
              </a:lnSpc>
              <a:buFont typeface="Wingdings" panose="05000000000000000000" pitchFamily="2" charset="2"/>
              <a:buChar char="q"/>
            </a:pPr>
            <a:r>
              <a:rPr lang="en-IN" sz="2800" b="1" dirty="0">
                <a:latin typeface="Times New Roman" panose="02020603050405020304" pitchFamily="18" charset="0"/>
                <a:cs typeface="Times New Roman" panose="02020603050405020304" pitchFamily="18" charset="0"/>
              </a:rPr>
              <a:t>Ensemble and Hyperparameter Tuning</a:t>
            </a:r>
            <a:r>
              <a:rPr lang="en-IN" sz="2800" dirty="0">
                <a:latin typeface="Times New Roman" panose="02020603050405020304" pitchFamily="18" charset="0"/>
                <a:cs typeface="Times New Roman" panose="02020603050405020304" pitchFamily="18" charset="0"/>
              </a:rPr>
              <a:t>: Use ensemble methods and systematic hyperparameter tuning (e.g., Bayesian Optimization or </a:t>
            </a:r>
            <a:r>
              <a:rPr lang="en-IN" sz="2800" dirty="0" err="1">
                <a:latin typeface="Times New Roman" panose="02020603050405020304" pitchFamily="18" charset="0"/>
                <a:cs typeface="Times New Roman" panose="02020603050405020304" pitchFamily="18" charset="0"/>
              </a:rPr>
              <a:t>AutoML</a:t>
            </a:r>
            <a:r>
              <a:rPr lang="en-IN" sz="2800" dirty="0">
                <a:latin typeface="Times New Roman" panose="02020603050405020304" pitchFamily="18" charset="0"/>
                <a:cs typeface="Times New Roman" panose="02020603050405020304" pitchFamily="18" charset="0"/>
              </a:rPr>
              <a:t>) to enhance performance and generalization.</a:t>
            </a:r>
          </a:p>
          <a:p>
            <a:pPr marL="342900" indent="-342900" algn="just">
              <a:lnSpc>
                <a:spcPts val="2699"/>
              </a:lnSpc>
              <a:buFont typeface="Wingdings" panose="05000000000000000000" pitchFamily="2" charset="2"/>
              <a:buChar char="q"/>
            </a:pPr>
            <a:endParaRPr lang="en-US" sz="2800" dirty="0">
              <a:solidFill>
                <a:srgbClr val="000000"/>
              </a:solidFill>
              <a:latin typeface="Times New Roman" panose="02020603050405020304" pitchFamily="18" charset="0"/>
              <a:cs typeface="Times New Roman" panose="02020603050405020304" pitchFamily="18" charset="0"/>
              <a:sym typeface="Times New Roman"/>
            </a:endParaRPr>
          </a:p>
          <a:p>
            <a:pPr marL="342900" indent="-342900" algn="just">
              <a:lnSpc>
                <a:spcPts val="2699"/>
              </a:lnSpc>
              <a:buFont typeface="Wingdings" panose="05000000000000000000" pitchFamily="2" charset="2"/>
              <a:buChar char="q"/>
            </a:pPr>
            <a:endParaRPr lang="en-US" sz="2800"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342900" indent="-342900" algn="just">
              <a:lnSpc>
                <a:spcPts val="2699"/>
              </a:lnSpc>
              <a:buFont typeface="Wingdings" panose="05000000000000000000" pitchFamily="2" charset="2"/>
              <a:buChar char="q"/>
            </a:pPr>
            <a:r>
              <a:rPr lang="en-US" sz="2800"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r>
              <a:rPr lang="en-IN" sz="2800" b="1" dirty="0">
                <a:latin typeface="Times New Roman" panose="02020603050405020304" pitchFamily="18" charset="0"/>
                <a:cs typeface="Times New Roman" panose="02020603050405020304" pitchFamily="18" charset="0"/>
              </a:rPr>
              <a:t>Real-Time Prediction and Explainability : </a:t>
            </a:r>
            <a:r>
              <a:rPr lang="en-US" sz="2800" dirty="0">
                <a:latin typeface="Times New Roman" panose="02020603050405020304" pitchFamily="18" charset="0"/>
                <a:cs typeface="Times New Roman" panose="02020603050405020304" pitchFamily="18" charset="0"/>
              </a:rPr>
              <a:t>Develop real-time prediction systems using online learning for dynamic updates and integrate explainability tools (e.g., SHAP, LIME) to provide clear insights into model decisions, ensuring trust and regulatory compliance.</a:t>
            </a:r>
            <a:endParaRPr lang="en-US" sz="2800" b="1"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5624"/>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5624"/>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4171862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1718535" y="6894194"/>
            <a:ext cx="14608884" cy="1456967"/>
          </a:xfrm>
          <a:prstGeom prst="rect">
            <a:avLst/>
          </a:prstGeom>
        </p:spPr>
        <p:txBody>
          <a:bodyPr lIns="0" tIns="0" rIns="0" bIns="0" rtlCol="0" anchor="t">
            <a:spAutoFit/>
          </a:bodyPr>
          <a:lstStyle/>
          <a:p>
            <a:pPr algn="l">
              <a:lnSpc>
                <a:spcPts val="11100"/>
              </a:lnSpc>
            </a:pPr>
            <a:r>
              <a:rPr lang="en-US" sz="9250" spc="86">
                <a:solidFill>
                  <a:srgbClr val="000000"/>
                </a:solidFill>
                <a:latin typeface="TT Rounds Condensed"/>
                <a:ea typeface="TT Rounds Condensed"/>
                <a:cs typeface="TT Rounds Condensed"/>
                <a:sym typeface="TT Rounds Condense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1153758" y="2816375"/>
            <a:ext cx="13465885" cy="1269578"/>
          </a:xfrm>
          <a:prstGeom prst="rect">
            <a:avLst/>
          </a:prstGeom>
        </p:spPr>
        <p:txBody>
          <a:bodyPr lIns="0" tIns="0" rIns="0" bIns="0" rtlCol="0" anchor="t">
            <a:spAutoFit/>
          </a:bodyPr>
          <a:lstStyle/>
          <a:p>
            <a:pPr algn="just">
              <a:lnSpc>
                <a:spcPts val="3300"/>
              </a:lnSpc>
            </a:pPr>
            <a:r>
              <a:rPr lang="en-US" sz="3000" dirty="0">
                <a:solidFill>
                  <a:srgbClr val="000000"/>
                </a:solidFill>
                <a:latin typeface="Times New Roman"/>
                <a:ea typeface="Times New Roman"/>
                <a:cs typeface="Times New Roman"/>
                <a:sym typeface="Times New Roman"/>
              </a:rPr>
              <a:t>The objective of this project is to predict the probability that a customer will not pay back their credit card balance amount in the future based on the monthly customer profile. </a:t>
            </a:r>
          </a:p>
        </p:txBody>
      </p:sp>
      <p:sp>
        <p:nvSpPr>
          <p:cNvPr id="7" name="TextBox 7"/>
          <p:cNvSpPr txBox="1"/>
          <p:nvPr/>
        </p:nvSpPr>
        <p:spPr>
          <a:xfrm>
            <a:off x="1153758" y="1052569"/>
            <a:ext cx="15886355" cy="841229"/>
          </a:xfrm>
          <a:prstGeom prst="rect">
            <a:avLst/>
          </a:prstGeom>
        </p:spPr>
        <p:txBody>
          <a:bodyPr lIns="0" tIns="0" rIns="0" bIns="0" rtlCol="0" anchor="t">
            <a:spAutoFit/>
          </a:bodyPr>
          <a:lstStyle/>
          <a:p>
            <a:pPr algn="ctr">
              <a:lnSpc>
                <a:spcPts val="6150"/>
              </a:lnSpc>
            </a:pPr>
            <a:r>
              <a:rPr lang="en-US" sz="5125" b="1">
                <a:solidFill>
                  <a:srgbClr val="505468"/>
                </a:solidFill>
                <a:latin typeface="Arimo Bold"/>
                <a:ea typeface="Arimo Bold"/>
                <a:cs typeface="Arimo Bold"/>
                <a:sym typeface="Arimo Bold"/>
              </a:rPr>
              <a:t>Project Objective </a:t>
            </a:r>
          </a:p>
        </p:txBody>
      </p:sp>
      <p:sp>
        <p:nvSpPr>
          <p:cNvPr id="8" name="Freeform 8"/>
          <p:cNvSpPr/>
          <p:nvPr/>
        </p:nvSpPr>
        <p:spPr>
          <a:xfrm>
            <a:off x="1062318" y="4336250"/>
            <a:ext cx="15212744" cy="4915326"/>
          </a:xfrm>
          <a:custGeom>
            <a:avLst/>
            <a:gdLst/>
            <a:ahLst/>
            <a:cxnLst/>
            <a:rect l="l" t="t" r="r" b="b"/>
            <a:pathLst>
              <a:path w="15212744" h="4915326">
                <a:moveTo>
                  <a:pt x="0" y="0"/>
                </a:moveTo>
                <a:lnTo>
                  <a:pt x="15212743" y="0"/>
                </a:lnTo>
                <a:lnTo>
                  <a:pt x="15212743" y="4915326"/>
                </a:lnTo>
                <a:lnTo>
                  <a:pt x="0" y="4915326"/>
                </a:lnTo>
                <a:lnTo>
                  <a:pt x="0" y="0"/>
                </a:lnTo>
                <a:close/>
              </a:path>
            </a:pathLst>
          </a:custGeom>
          <a:blipFill>
            <a:blip r:embed="rId2"/>
            <a:stretch>
              <a:fillRect/>
            </a:stretch>
          </a:blipFill>
        </p:spPr>
        <p:txBody>
          <a:bodyPr/>
          <a:lstStyle/>
          <a:p>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Literature Survey</a:t>
            </a:r>
          </a:p>
        </p:txBody>
      </p:sp>
      <p:graphicFrame>
        <p:nvGraphicFramePr>
          <p:cNvPr id="7" name="Table 7"/>
          <p:cNvGraphicFramePr>
            <a:graphicFrameLocks noGrp="1"/>
          </p:cNvGraphicFramePr>
          <p:nvPr/>
        </p:nvGraphicFramePr>
        <p:xfrm>
          <a:off x="922884" y="1946930"/>
          <a:ext cx="16510000" cy="7883341"/>
        </p:xfrm>
        <a:graphic>
          <a:graphicData uri="http://schemas.openxmlformats.org/drawingml/2006/table">
            <a:tbl>
              <a:tblPr/>
              <a:tblGrid>
                <a:gridCol w="3302000">
                  <a:extLst>
                    <a:ext uri="{9D8B030D-6E8A-4147-A177-3AD203B41FA5}">
                      <a16:colId xmlns:a16="http://schemas.microsoft.com/office/drawing/2014/main" val="20000"/>
                    </a:ext>
                  </a:extLst>
                </a:gridCol>
                <a:gridCol w="3302000">
                  <a:extLst>
                    <a:ext uri="{9D8B030D-6E8A-4147-A177-3AD203B41FA5}">
                      <a16:colId xmlns:a16="http://schemas.microsoft.com/office/drawing/2014/main" val="20001"/>
                    </a:ext>
                  </a:extLst>
                </a:gridCol>
                <a:gridCol w="3302000">
                  <a:extLst>
                    <a:ext uri="{9D8B030D-6E8A-4147-A177-3AD203B41FA5}">
                      <a16:colId xmlns:a16="http://schemas.microsoft.com/office/drawing/2014/main" val="20002"/>
                    </a:ext>
                  </a:extLst>
                </a:gridCol>
                <a:gridCol w="3302000">
                  <a:extLst>
                    <a:ext uri="{9D8B030D-6E8A-4147-A177-3AD203B41FA5}">
                      <a16:colId xmlns:a16="http://schemas.microsoft.com/office/drawing/2014/main" val="20003"/>
                    </a:ext>
                  </a:extLst>
                </a:gridCol>
                <a:gridCol w="3302000">
                  <a:extLst>
                    <a:ext uri="{9D8B030D-6E8A-4147-A177-3AD203B41FA5}">
                      <a16:colId xmlns:a16="http://schemas.microsoft.com/office/drawing/2014/main" val="20004"/>
                    </a:ext>
                  </a:extLst>
                </a:gridCol>
              </a:tblGrid>
              <a:tr h="1763211">
                <a:tc>
                  <a:txBody>
                    <a:bodyPr/>
                    <a:lstStyle/>
                    <a:p>
                      <a:pPr algn="l">
                        <a:lnSpc>
                          <a:spcPts val="3300"/>
                        </a:lnSpc>
                        <a:defRPr/>
                      </a:pPr>
                      <a:r>
                        <a:rPr lang="en-US" sz="2750" b="1" spc="25">
                          <a:solidFill>
                            <a:srgbClr val="FFFFFF"/>
                          </a:solidFill>
                          <a:latin typeface="TT Rounds Condensed Bold"/>
                          <a:ea typeface="TT Rounds Condensed Bold"/>
                          <a:cs typeface="TT Rounds Condensed Bold"/>
                          <a:sym typeface="TT Rounds Condensed Bold"/>
                        </a:rPr>
                        <a:t>RESEARCH PAPER</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4472C4"/>
                    </a:solidFill>
                  </a:tcPr>
                </a:tc>
                <a:tc>
                  <a:txBody>
                    <a:bodyPr/>
                    <a:lstStyle/>
                    <a:p>
                      <a:pPr algn="l">
                        <a:lnSpc>
                          <a:spcPts val="3300"/>
                        </a:lnSpc>
                        <a:defRPr/>
                      </a:pPr>
                      <a:r>
                        <a:rPr lang="en-US" sz="2750" b="1" spc="25">
                          <a:solidFill>
                            <a:srgbClr val="FFFFFF"/>
                          </a:solidFill>
                          <a:latin typeface="TT Rounds Condensed Bold"/>
                          <a:ea typeface="TT Rounds Condensed Bold"/>
                          <a:cs typeface="TT Rounds Condensed Bold"/>
                          <a:sym typeface="TT Rounds Condensed Bold"/>
                        </a:rPr>
                        <a:t>AUTHOR</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4472C4"/>
                    </a:solidFill>
                  </a:tcPr>
                </a:tc>
                <a:tc>
                  <a:txBody>
                    <a:bodyPr/>
                    <a:lstStyle/>
                    <a:p>
                      <a:pPr algn="l">
                        <a:lnSpc>
                          <a:spcPts val="3300"/>
                        </a:lnSpc>
                        <a:defRPr/>
                      </a:pPr>
                      <a:r>
                        <a:rPr lang="en-US" sz="2750" b="1" spc="25">
                          <a:solidFill>
                            <a:srgbClr val="FFFFFF"/>
                          </a:solidFill>
                          <a:latin typeface="TT Rounds Condensed Bold"/>
                          <a:ea typeface="TT Rounds Condensed Bold"/>
                          <a:cs typeface="TT Rounds Condensed Bold"/>
                          <a:sym typeface="TT Rounds Condensed Bold"/>
                        </a:rPr>
                        <a:t>FEATURES</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4472C4"/>
                    </a:solidFill>
                  </a:tcPr>
                </a:tc>
                <a:tc>
                  <a:txBody>
                    <a:bodyPr/>
                    <a:lstStyle/>
                    <a:p>
                      <a:pPr algn="l">
                        <a:lnSpc>
                          <a:spcPts val="3300"/>
                        </a:lnSpc>
                        <a:defRPr/>
                      </a:pPr>
                      <a:r>
                        <a:rPr lang="en-US" sz="2750" b="1" spc="25">
                          <a:solidFill>
                            <a:srgbClr val="FFFFFF"/>
                          </a:solidFill>
                          <a:latin typeface="TT Rounds Condensed Bold"/>
                          <a:ea typeface="TT Rounds Condensed Bold"/>
                          <a:cs typeface="TT Rounds Condensed Bold"/>
                          <a:sym typeface="TT Rounds Condensed Bold"/>
                        </a:rPr>
                        <a:t>MODELS USED</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4472C4"/>
                    </a:solidFill>
                  </a:tcPr>
                </a:tc>
                <a:tc>
                  <a:txBody>
                    <a:bodyPr/>
                    <a:lstStyle/>
                    <a:p>
                      <a:pPr algn="l">
                        <a:lnSpc>
                          <a:spcPts val="3300"/>
                        </a:lnSpc>
                        <a:defRPr/>
                      </a:pPr>
                      <a:r>
                        <a:rPr lang="en-US" sz="2750" b="1" spc="25">
                          <a:solidFill>
                            <a:srgbClr val="FFFFFF"/>
                          </a:solidFill>
                          <a:latin typeface="TT Rounds Condensed Bold"/>
                          <a:ea typeface="TT Rounds Condensed Bold"/>
                          <a:cs typeface="TT Rounds Condensed Bold"/>
                          <a:sym typeface="TT Rounds Condensed Bold"/>
                        </a:rPr>
                        <a:t>FINDINGS</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4472C4"/>
                    </a:solidFill>
                  </a:tcPr>
                </a:tc>
                <a:extLst>
                  <a:ext uri="{0D108BD9-81ED-4DB2-BD59-A6C34878D82A}">
                    <a16:rowId xmlns:a16="http://schemas.microsoft.com/office/drawing/2014/main" val="10000"/>
                  </a:ext>
                </a:extLst>
              </a:tr>
              <a:tr h="1763211">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A Hybrid Model for Credit Card Default Prediction</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Tan, W., Yu, Z., Zheng, L.</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tc>
                  <a:txBody>
                    <a:bodyPr/>
                    <a:lstStyle/>
                    <a:p>
                      <a:pPr algn="l">
                        <a:lnSpc>
                          <a:spcPts val="2888"/>
                        </a:lnSpc>
                        <a:defRPr/>
                      </a:pPr>
                      <a:r>
                        <a:rPr lang="en-US" sz="2249" spc="21">
                          <a:solidFill>
                            <a:srgbClr val="000000"/>
                          </a:solidFill>
                          <a:latin typeface="TT Rounds Condensed"/>
                          <a:ea typeface="TT Rounds Condensed"/>
                          <a:cs typeface="TT Rounds Condensed"/>
                          <a:sym typeface="TT Rounds Condensed"/>
                        </a:rPr>
                        <a:t>Credit score, income, age, employment type, payment history</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Neural Networks, K-Means Clustering</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Hybrid model combining neural networks and clustering provides better prediction accuracy for high-risk users.</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extLst>
                  <a:ext uri="{0D108BD9-81ED-4DB2-BD59-A6C34878D82A}">
                    <a16:rowId xmlns:a16="http://schemas.microsoft.com/office/drawing/2014/main" val="10001"/>
                  </a:ext>
                </a:extLst>
              </a:tr>
              <a:tr h="1763211">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Predicting Credit Card Default with Support Vector Machines</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E9EBF5"/>
                    </a:solidFill>
                  </a:tcPr>
                </a:tc>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Liao, T. W., Hsueh, S. H.</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E9EBF5"/>
                    </a:solidFill>
                  </a:tcPr>
                </a:tc>
                <a:tc>
                  <a:txBody>
                    <a:bodyPr/>
                    <a:lstStyle/>
                    <a:p>
                      <a:pPr algn="l">
                        <a:lnSpc>
                          <a:spcPts val="2888"/>
                        </a:lnSpc>
                        <a:defRPr/>
                      </a:pPr>
                      <a:r>
                        <a:rPr lang="en-US" sz="2249" spc="21">
                          <a:solidFill>
                            <a:srgbClr val="000000"/>
                          </a:solidFill>
                          <a:latin typeface="TT Rounds Condensed"/>
                          <a:ea typeface="TT Rounds Condensed"/>
                          <a:cs typeface="TT Rounds Condensed"/>
                          <a:sym typeface="TT Rounds Condensed"/>
                        </a:rPr>
                        <a:t>Age, income, education, credit utilization, marital status</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E9EBF5"/>
                    </a:solidFill>
                  </a:tcPr>
                </a:tc>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Support Vector Machine (SVM)</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E9EBF5"/>
                    </a:solidFill>
                  </a:tcPr>
                </a:tc>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SVM was able to achieve higher classification accuracy than logistic regression, especially for imbalanced data</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E9EBF5"/>
                    </a:solidFill>
                  </a:tcPr>
                </a:tc>
                <a:extLst>
                  <a:ext uri="{0D108BD9-81ED-4DB2-BD59-A6C34878D82A}">
                    <a16:rowId xmlns:a16="http://schemas.microsoft.com/office/drawing/2014/main" val="10002"/>
                  </a:ext>
                </a:extLst>
              </a:tr>
              <a:tr h="1457242">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Predicting Credit Card Default with Ensemble Learning</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Huang, C., &amp; Chen, Y.</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tc>
                  <a:txBody>
                    <a:bodyPr/>
                    <a:lstStyle/>
                    <a:p>
                      <a:pPr algn="l">
                        <a:lnSpc>
                          <a:spcPts val="2699"/>
                        </a:lnSpc>
                        <a:defRPr/>
                      </a:pPr>
                      <a:r>
                        <a:rPr lang="en-US" sz="2249" spc="21">
                          <a:solidFill>
                            <a:srgbClr val="000000"/>
                          </a:solidFill>
                          <a:latin typeface="TT Rounds Condensed"/>
                          <a:ea typeface="TT Rounds Condensed"/>
                          <a:cs typeface="TT Rounds Condensed"/>
                          <a:sym typeface="TT Rounds Condensed"/>
                        </a:rPr>
                        <a:t>Transaction data, payment status, income, balance, credit score</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tc>
                  <a:txBody>
                    <a:bodyPr/>
                    <a:lstStyle/>
                    <a:p>
                      <a:pPr algn="l">
                        <a:lnSpc>
                          <a:spcPts val="2888"/>
                        </a:lnSpc>
                        <a:defRPr/>
                      </a:pPr>
                      <a:r>
                        <a:rPr lang="en-US" sz="2249" spc="21">
                          <a:solidFill>
                            <a:srgbClr val="000000"/>
                          </a:solidFill>
                          <a:latin typeface="TT Rounds Condensed"/>
                          <a:ea typeface="TT Rounds Condensed"/>
                          <a:cs typeface="TT Rounds Condensed"/>
                          <a:sym typeface="TT Rounds Condensed"/>
                        </a:rPr>
                        <a:t>XGBoost, Random Forest, LightGBM</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tc>
                  <a:txBody>
                    <a:bodyPr/>
                    <a:lstStyle/>
                    <a:p>
                      <a:pPr algn="l">
                        <a:lnSpc>
                          <a:spcPts val="2888"/>
                        </a:lnSpc>
                        <a:defRPr/>
                      </a:pPr>
                      <a:r>
                        <a:rPr lang="en-US" sz="2249" spc="21">
                          <a:solidFill>
                            <a:srgbClr val="000000"/>
                          </a:solidFill>
                          <a:latin typeface="TT Rounds Condensed"/>
                          <a:ea typeface="TT Rounds Condensed"/>
                          <a:cs typeface="TT Rounds Condensed"/>
                          <a:sym typeface="TT Rounds Condensed"/>
                        </a:rPr>
                        <a:t>Ensemble methods like XGBoost and LightGBM performed best in terms of accuracy and recall, especially in imbalanced classes.</a:t>
                      </a:r>
                      <a:endParaRPr lang="en-US" sz="1100"/>
                    </a:p>
                  </a:txBody>
                  <a:tcPr marL="86868" marR="86868" marT="86868" marB="86868"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solidFill>
                      <a:srgbClr val="CFD5EA"/>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1317281" y="776992"/>
            <a:ext cx="15695939" cy="1629906"/>
          </a:xfrm>
          <a:prstGeom prst="rect">
            <a:avLst/>
          </a:prstGeom>
        </p:spPr>
        <p:txBody>
          <a:bodyPr lIns="0" tIns="0" rIns="0" bIns="0" rtlCol="0" anchor="t">
            <a:spAutoFit/>
          </a:bodyPr>
          <a:lstStyle/>
          <a:p>
            <a:pPr algn="ctr">
              <a:lnSpc>
                <a:spcPts val="6150"/>
              </a:lnSpc>
            </a:pPr>
            <a:r>
              <a:rPr lang="en-US" sz="5125" b="1">
                <a:solidFill>
                  <a:srgbClr val="505468"/>
                </a:solidFill>
                <a:latin typeface="Arimo Bold"/>
                <a:ea typeface="Arimo Bold"/>
                <a:cs typeface="Arimo Bold"/>
                <a:sym typeface="Arimo Bold"/>
              </a:rPr>
              <a:t>Dataset</a:t>
            </a:r>
          </a:p>
          <a:p>
            <a:pPr algn="ctr">
              <a:lnSpc>
                <a:spcPts val="6150"/>
              </a:lnSpc>
            </a:pPr>
            <a:endParaRPr lang="en-US" sz="5125" b="1">
              <a:solidFill>
                <a:srgbClr val="505468"/>
              </a:solidFill>
              <a:latin typeface="Arimo Bold"/>
              <a:ea typeface="Arimo Bold"/>
              <a:cs typeface="Arimo Bold"/>
              <a:sym typeface="Arimo Bold"/>
            </a:endParaRPr>
          </a:p>
        </p:txBody>
      </p:sp>
      <p:sp>
        <p:nvSpPr>
          <p:cNvPr id="7" name="TextBox 7"/>
          <p:cNvSpPr txBox="1"/>
          <p:nvPr/>
        </p:nvSpPr>
        <p:spPr>
          <a:xfrm>
            <a:off x="1317282" y="2516062"/>
            <a:ext cx="7735278" cy="7617470"/>
          </a:xfrm>
          <a:prstGeom prst="rect">
            <a:avLst/>
          </a:prstGeom>
        </p:spPr>
        <p:txBody>
          <a:bodyPr lIns="0" tIns="0" rIns="0" bIns="0" rtlCol="0" anchor="t">
            <a:spAutoFit/>
          </a:bodyPr>
          <a:lstStyle/>
          <a:p>
            <a:pPr algn="just">
              <a:lnSpc>
                <a:spcPts val="3300"/>
              </a:lnSpc>
            </a:pPr>
            <a:r>
              <a:rPr lang="en-US" sz="3000" dirty="0">
                <a:solidFill>
                  <a:srgbClr val="505468"/>
                </a:solidFill>
                <a:latin typeface="Times New Roman"/>
                <a:ea typeface="Times New Roman"/>
                <a:cs typeface="Times New Roman"/>
                <a:sym typeface="Times New Roman"/>
              </a:rPr>
              <a:t>Training Data </a:t>
            </a:r>
            <a:r>
              <a:rPr lang="en-US" sz="3000" dirty="0">
                <a:solidFill>
                  <a:srgbClr val="000000"/>
                </a:solidFill>
                <a:latin typeface="Times New Roman"/>
                <a:ea typeface="Times New Roman"/>
                <a:cs typeface="Times New Roman"/>
                <a:sym typeface="Times New Roman"/>
              </a:rPr>
              <a:t>: The training data begins on 03-01-2018 and ends on 03-31-2018.There are 458,913 customers in the training set and 190 columns.</a:t>
            </a:r>
          </a:p>
          <a:p>
            <a:pPr algn="just">
              <a:lnSpc>
                <a:spcPts val="3300"/>
              </a:lnSpc>
            </a:pPr>
            <a:endParaRPr lang="en-US" sz="3000" dirty="0">
              <a:solidFill>
                <a:srgbClr val="000000"/>
              </a:solidFill>
              <a:latin typeface="Times New Roman"/>
              <a:ea typeface="Times New Roman"/>
              <a:cs typeface="Times New Roman"/>
              <a:sym typeface="Times New Roman"/>
            </a:endParaRPr>
          </a:p>
          <a:p>
            <a:pPr algn="just">
              <a:lnSpc>
                <a:spcPts val="3300"/>
              </a:lnSpc>
            </a:pPr>
            <a:r>
              <a:rPr lang="en-US" sz="3000" dirty="0">
                <a:solidFill>
                  <a:srgbClr val="000000"/>
                </a:solidFill>
                <a:latin typeface="Times New Roman"/>
                <a:ea typeface="Times New Roman"/>
                <a:cs typeface="Times New Roman"/>
                <a:sym typeface="Times New Roman"/>
              </a:rPr>
              <a:t>In the training set, the last statement of all customers was in March 2018, while in the test set the date of customers' last statements range from April through October 2019.</a:t>
            </a:r>
          </a:p>
          <a:p>
            <a:pPr algn="just">
              <a:lnSpc>
                <a:spcPts val="3300"/>
              </a:lnSpc>
            </a:pPr>
            <a:endParaRPr lang="en-US" sz="3000" dirty="0">
              <a:solidFill>
                <a:srgbClr val="000000"/>
              </a:solidFill>
              <a:latin typeface="Times New Roman"/>
              <a:ea typeface="Times New Roman"/>
              <a:cs typeface="Times New Roman"/>
              <a:sym typeface="Times New Roman"/>
            </a:endParaRPr>
          </a:p>
          <a:p>
            <a:pPr algn="just">
              <a:lnSpc>
                <a:spcPts val="3300"/>
              </a:lnSpc>
            </a:pPr>
            <a:endParaRPr lang="en-US" sz="3000" dirty="0">
              <a:solidFill>
                <a:srgbClr val="000000"/>
              </a:solidFill>
              <a:latin typeface="Times New Roman"/>
              <a:ea typeface="Times New Roman"/>
              <a:cs typeface="Times New Roman"/>
              <a:sym typeface="Times New Roman"/>
            </a:endParaRPr>
          </a:p>
          <a:p>
            <a:pPr algn="just">
              <a:lnSpc>
                <a:spcPts val="3300"/>
              </a:lnSpc>
            </a:pPr>
            <a:r>
              <a:rPr lang="en-US" sz="3000" dirty="0">
                <a:solidFill>
                  <a:srgbClr val="505468"/>
                </a:solidFill>
                <a:latin typeface="Times New Roman"/>
                <a:ea typeface="Times New Roman"/>
                <a:cs typeface="Times New Roman"/>
                <a:sym typeface="Times New Roman"/>
              </a:rPr>
              <a:t>Test Data </a:t>
            </a:r>
            <a:r>
              <a:rPr lang="en-US" sz="3000" dirty="0">
                <a:solidFill>
                  <a:srgbClr val="000000"/>
                </a:solidFill>
                <a:latin typeface="Times New Roman"/>
                <a:ea typeface="Times New Roman"/>
                <a:cs typeface="Times New Roman"/>
                <a:sym typeface="Times New Roman"/>
              </a:rPr>
              <a:t>: The test data begins on 04-01-2019 and ends on 10-31-2019.There are 924,621 customers in the test set and 189 columns.</a:t>
            </a:r>
          </a:p>
          <a:p>
            <a:pPr algn="just">
              <a:lnSpc>
                <a:spcPts val="3300"/>
              </a:lnSpc>
            </a:pPr>
            <a:endParaRPr lang="en-US" sz="3000" dirty="0">
              <a:solidFill>
                <a:srgbClr val="000000"/>
              </a:solidFill>
              <a:latin typeface="Times New Roman"/>
              <a:ea typeface="Times New Roman"/>
              <a:cs typeface="Times New Roman"/>
              <a:sym typeface="Times New Roman"/>
            </a:endParaRPr>
          </a:p>
          <a:p>
            <a:pPr algn="just">
              <a:lnSpc>
                <a:spcPts val="3300"/>
              </a:lnSpc>
            </a:pPr>
            <a:endParaRPr lang="en-US" sz="3000" dirty="0">
              <a:solidFill>
                <a:srgbClr val="000000"/>
              </a:solidFill>
              <a:latin typeface="Times New Roman"/>
              <a:ea typeface="Times New Roman"/>
              <a:cs typeface="Times New Roman"/>
              <a:sym typeface="Times New Roman"/>
            </a:endParaRPr>
          </a:p>
          <a:p>
            <a:pPr algn="just">
              <a:lnSpc>
                <a:spcPts val="3300"/>
              </a:lnSpc>
            </a:pPr>
            <a:endParaRPr lang="en-US" sz="3000" dirty="0">
              <a:solidFill>
                <a:srgbClr val="000000"/>
              </a:solidFill>
              <a:latin typeface="Times New Roman"/>
              <a:ea typeface="Times New Roman"/>
              <a:cs typeface="Times New Roman"/>
              <a:sym typeface="Times New Roman"/>
            </a:endParaRPr>
          </a:p>
          <a:p>
            <a:pPr algn="just">
              <a:lnSpc>
                <a:spcPts val="3300"/>
              </a:lnSpc>
            </a:pPr>
            <a:endParaRPr lang="en-US" sz="3000" dirty="0">
              <a:solidFill>
                <a:srgbClr val="000000"/>
              </a:solidFill>
              <a:latin typeface="Times New Roman"/>
              <a:ea typeface="Times New Roman"/>
              <a:cs typeface="Times New Roman"/>
              <a:sym typeface="Times New Roman"/>
            </a:endParaRPr>
          </a:p>
          <a:p>
            <a:pPr algn="just">
              <a:lnSpc>
                <a:spcPts val="3300"/>
              </a:lnSpc>
            </a:pPr>
            <a:endParaRPr lang="en-US" sz="3000" dirty="0">
              <a:solidFill>
                <a:srgbClr val="000000"/>
              </a:solidFill>
              <a:latin typeface="Times New Roman"/>
              <a:ea typeface="Times New Roman"/>
              <a:cs typeface="Times New Roman"/>
              <a:sym typeface="Times New Roman"/>
            </a:endParaRPr>
          </a:p>
        </p:txBody>
      </p:sp>
      <p:sp>
        <p:nvSpPr>
          <p:cNvPr id="8" name="Freeform 8"/>
          <p:cNvSpPr/>
          <p:nvPr/>
        </p:nvSpPr>
        <p:spPr>
          <a:xfrm>
            <a:off x="10034998" y="2537017"/>
            <a:ext cx="7918158" cy="2420400"/>
          </a:xfrm>
          <a:custGeom>
            <a:avLst/>
            <a:gdLst/>
            <a:ahLst/>
            <a:cxnLst/>
            <a:rect l="l" t="t" r="r" b="b"/>
            <a:pathLst>
              <a:path w="7918158" h="2420400">
                <a:moveTo>
                  <a:pt x="0" y="0"/>
                </a:moveTo>
                <a:lnTo>
                  <a:pt x="7918157" y="0"/>
                </a:lnTo>
                <a:lnTo>
                  <a:pt x="7918157" y="2420400"/>
                </a:lnTo>
                <a:lnTo>
                  <a:pt x="0" y="2420400"/>
                </a:lnTo>
                <a:lnTo>
                  <a:pt x="0" y="0"/>
                </a:lnTo>
                <a:close/>
              </a:path>
            </a:pathLst>
          </a:custGeom>
          <a:blipFill>
            <a:blip r:embed="rId2"/>
            <a:stretch>
              <a:fillRect l="-18019" r="-18019"/>
            </a:stretch>
          </a:blipFill>
        </p:spPr>
        <p:txBody>
          <a:bodyPr/>
          <a:lstStyle/>
          <a:p>
            <a:endParaRPr lang="en-IN"/>
          </a:p>
        </p:txBody>
      </p:sp>
      <p:sp>
        <p:nvSpPr>
          <p:cNvPr id="9" name="Freeform 9"/>
          <p:cNvSpPr/>
          <p:nvPr/>
        </p:nvSpPr>
        <p:spPr>
          <a:xfrm>
            <a:off x="10034998" y="6461169"/>
            <a:ext cx="7918158" cy="2310596"/>
          </a:xfrm>
          <a:custGeom>
            <a:avLst/>
            <a:gdLst/>
            <a:ahLst/>
            <a:cxnLst/>
            <a:rect l="l" t="t" r="r" b="b"/>
            <a:pathLst>
              <a:path w="7918158" h="2310596">
                <a:moveTo>
                  <a:pt x="0" y="0"/>
                </a:moveTo>
                <a:lnTo>
                  <a:pt x="7918157" y="0"/>
                </a:lnTo>
                <a:lnTo>
                  <a:pt x="7918157" y="2310596"/>
                </a:lnTo>
                <a:lnTo>
                  <a:pt x="0" y="2310596"/>
                </a:lnTo>
                <a:lnTo>
                  <a:pt x="0" y="0"/>
                </a:lnTo>
                <a:close/>
              </a:path>
            </a:pathLst>
          </a:custGeom>
          <a:blipFill>
            <a:blip r:embed="rId3"/>
            <a:stretch>
              <a:fillRect l="-18400" r="-18400"/>
            </a:stretch>
          </a:blipFill>
        </p:spPr>
        <p:txBody>
          <a:bodyPr/>
          <a:lstStyle/>
          <a:p>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1317281" y="776992"/>
            <a:ext cx="15695939" cy="1629906"/>
          </a:xfrm>
          <a:prstGeom prst="rect">
            <a:avLst/>
          </a:prstGeom>
        </p:spPr>
        <p:txBody>
          <a:bodyPr lIns="0" tIns="0" rIns="0" bIns="0" rtlCol="0" anchor="t">
            <a:spAutoFit/>
          </a:bodyPr>
          <a:lstStyle/>
          <a:p>
            <a:pPr algn="ctr">
              <a:lnSpc>
                <a:spcPts val="6150"/>
              </a:lnSpc>
            </a:pPr>
            <a:r>
              <a:rPr lang="en-US" sz="5125" b="1">
                <a:solidFill>
                  <a:srgbClr val="505468"/>
                </a:solidFill>
                <a:latin typeface="Arimo Bold"/>
                <a:ea typeface="Arimo Bold"/>
                <a:cs typeface="Arimo Bold"/>
                <a:sym typeface="Arimo Bold"/>
              </a:rPr>
              <a:t>Dataset</a:t>
            </a:r>
          </a:p>
          <a:p>
            <a:pPr algn="ctr">
              <a:lnSpc>
                <a:spcPts val="6150"/>
              </a:lnSpc>
            </a:pPr>
            <a:endParaRPr lang="en-US" sz="5125" b="1">
              <a:solidFill>
                <a:srgbClr val="505468"/>
              </a:solidFill>
              <a:latin typeface="Arimo Bold"/>
              <a:ea typeface="Arimo Bold"/>
              <a:cs typeface="Arimo Bold"/>
              <a:sym typeface="Arimo Bold"/>
            </a:endParaRPr>
          </a:p>
        </p:txBody>
      </p:sp>
      <p:sp>
        <p:nvSpPr>
          <p:cNvPr id="7" name="TextBox 7"/>
          <p:cNvSpPr txBox="1"/>
          <p:nvPr/>
        </p:nvSpPr>
        <p:spPr>
          <a:xfrm>
            <a:off x="1317281" y="2516062"/>
            <a:ext cx="15400101" cy="7194277"/>
          </a:xfrm>
          <a:prstGeom prst="rect">
            <a:avLst/>
          </a:prstGeom>
        </p:spPr>
        <p:txBody>
          <a:bodyPr lIns="0" tIns="0" rIns="0" bIns="0" rtlCol="0" anchor="t">
            <a:spAutoFit/>
          </a:bodyPr>
          <a:lstStyle/>
          <a:p>
            <a:pPr algn="just">
              <a:lnSpc>
                <a:spcPts val="3300"/>
              </a:lnSpc>
            </a:pPr>
            <a:r>
              <a:rPr lang="en-US" sz="3000" dirty="0">
                <a:solidFill>
                  <a:srgbClr val="505468"/>
                </a:solidFill>
                <a:latin typeface="Times New Roman"/>
                <a:ea typeface="Times New Roman"/>
                <a:cs typeface="Times New Roman"/>
                <a:sym typeface="Times New Roman"/>
              </a:rPr>
              <a:t>The dataset contains aggregated profile features for each customer.</a:t>
            </a:r>
          </a:p>
          <a:p>
            <a:pPr algn="just">
              <a:lnSpc>
                <a:spcPts val="3300"/>
              </a:lnSpc>
            </a:pPr>
            <a:endParaRPr lang="en-US" sz="3000" dirty="0">
              <a:solidFill>
                <a:srgbClr val="505468"/>
              </a:solidFill>
              <a:latin typeface="Times New Roman"/>
              <a:ea typeface="Times New Roman"/>
              <a:cs typeface="Times New Roman"/>
              <a:sym typeface="Times New Roman"/>
            </a:endParaRPr>
          </a:p>
          <a:p>
            <a:pPr algn="just">
              <a:lnSpc>
                <a:spcPts val="3300"/>
              </a:lnSpc>
            </a:pPr>
            <a:r>
              <a:rPr lang="en-US" sz="3000" dirty="0">
                <a:solidFill>
                  <a:srgbClr val="505468"/>
                </a:solidFill>
                <a:latin typeface="Times New Roman"/>
                <a:ea typeface="Times New Roman"/>
                <a:cs typeface="Times New Roman"/>
                <a:sym typeface="Times New Roman"/>
              </a:rPr>
              <a:t>Features are anonymized and normalized, they fall into the following general </a:t>
            </a:r>
            <a:r>
              <a:rPr lang="en-US" sz="3000" dirty="0">
                <a:solidFill>
                  <a:srgbClr val="FF0000"/>
                </a:solidFill>
                <a:latin typeface="Times New Roman"/>
                <a:ea typeface="Times New Roman"/>
                <a:cs typeface="Times New Roman"/>
                <a:sym typeface="Times New Roman"/>
              </a:rPr>
              <a:t>categories</a:t>
            </a:r>
            <a:r>
              <a:rPr lang="en-US" sz="3000" dirty="0">
                <a:solidFill>
                  <a:srgbClr val="505468"/>
                </a:solidFill>
                <a:latin typeface="Times New Roman"/>
                <a:ea typeface="Times New Roman"/>
                <a:cs typeface="Times New Roman"/>
                <a:sym typeface="Times New Roman"/>
              </a:rPr>
              <a:t>:</a:t>
            </a:r>
          </a:p>
          <a:p>
            <a:pPr algn="just">
              <a:lnSpc>
                <a:spcPts val="3300"/>
              </a:lnSpc>
            </a:pPr>
            <a:endParaRPr lang="en-US" sz="3000" dirty="0">
              <a:solidFill>
                <a:srgbClr val="505468"/>
              </a:solidFill>
              <a:latin typeface="Times New Roman"/>
              <a:ea typeface="Times New Roman"/>
              <a:cs typeface="Times New Roman"/>
              <a:sym typeface="Times New Roman"/>
            </a:endParaRPr>
          </a:p>
          <a:p>
            <a:pPr marL="414734" lvl="1" indent="-207367" algn="just">
              <a:lnSpc>
                <a:spcPts val="3300"/>
              </a:lnSpc>
              <a:buFont typeface="Arial"/>
              <a:buChar char="•"/>
            </a:pPr>
            <a:r>
              <a:rPr lang="en-US" sz="3000" dirty="0">
                <a:solidFill>
                  <a:srgbClr val="505468"/>
                </a:solidFill>
                <a:latin typeface="Times New Roman"/>
                <a:ea typeface="Times New Roman"/>
                <a:cs typeface="Times New Roman"/>
                <a:sym typeface="Times New Roman"/>
              </a:rPr>
              <a:t>D_*: Delinquency variables </a:t>
            </a:r>
          </a:p>
          <a:p>
            <a:pPr marL="414734" lvl="1" indent="-207367" algn="just">
              <a:lnSpc>
                <a:spcPts val="3300"/>
              </a:lnSpc>
            </a:pPr>
            <a:endParaRPr lang="en-US" sz="3000" dirty="0">
              <a:solidFill>
                <a:srgbClr val="505468"/>
              </a:solidFill>
              <a:latin typeface="Times New Roman"/>
              <a:ea typeface="Times New Roman"/>
              <a:cs typeface="Times New Roman"/>
              <a:sym typeface="Times New Roman"/>
            </a:endParaRPr>
          </a:p>
          <a:p>
            <a:pPr marL="414734" lvl="1" indent="-207367" algn="just">
              <a:lnSpc>
                <a:spcPts val="3300"/>
              </a:lnSpc>
              <a:buFont typeface="Arial"/>
              <a:buChar char="•"/>
            </a:pPr>
            <a:r>
              <a:rPr lang="en-US" sz="3000" dirty="0">
                <a:solidFill>
                  <a:srgbClr val="505468"/>
                </a:solidFill>
                <a:latin typeface="Times New Roman"/>
                <a:ea typeface="Times New Roman"/>
                <a:cs typeface="Times New Roman"/>
                <a:sym typeface="Times New Roman"/>
              </a:rPr>
              <a:t> S_*: Spend variables</a:t>
            </a:r>
          </a:p>
          <a:p>
            <a:pPr marL="414734" lvl="1" indent="-207367" algn="just">
              <a:lnSpc>
                <a:spcPts val="3300"/>
              </a:lnSpc>
            </a:pPr>
            <a:endParaRPr lang="en-US" sz="3000" dirty="0">
              <a:solidFill>
                <a:srgbClr val="505468"/>
              </a:solidFill>
              <a:latin typeface="Times New Roman"/>
              <a:ea typeface="Times New Roman"/>
              <a:cs typeface="Times New Roman"/>
              <a:sym typeface="Times New Roman"/>
            </a:endParaRPr>
          </a:p>
          <a:p>
            <a:pPr marL="414734" lvl="1" indent="-207367" algn="just">
              <a:lnSpc>
                <a:spcPts val="3300"/>
              </a:lnSpc>
              <a:buFont typeface="Arial"/>
              <a:buChar char="•"/>
            </a:pPr>
            <a:r>
              <a:rPr lang="en-US" sz="3000" dirty="0">
                <a:solidFill>
                  <a:srgbClr val="505468"/>
                </a:solidFill>
                <a:latin typeface="Times New Roman"/>
                <a:ea typeface="Times New Roman"/>
                <a:cs typeface="Times New Roman"/>
                <a:sym typeface="Times New Roman"/>
              </a:rPr>
              <a:t> P_*: Payment variables</a:t>
            </a:r>
          </a:p>
          <a:p>
            <a:pPr marL="414734" lvl="1" indent="-207367" algn="just">
              <a:lnSpc>
                <a:spcPts val="3300"/>
              </a:lnSpc>
            </a:pPr>
            <a:endParaRPr lang="en-US" sz="3000" dirty="0">
              <a:solidFill>
                <a:srgbClr val="505468"/>
              </a:solidFill>
              <a:latin typeface="Times New Roman"/>
              <a:ea typeface="Times New Roman"/>
              <a:cs typeface="Times New Roman"/>
              <a:sym typeface="Times New Roman"/>
            </a:endParaRPr>
          </a:p>
          <a:p>
            <a:pPr marL="414734" lvl="1" indent="-207367" algn="just">
              <a:lnSpc>
                <a:spcPts val="3300"/>
              </a:lnSpc>
              <a:buFont typeface="Arial"/>
              <a:buChar char="•"/>
            </a:pPr>
            <a:r>
              <a:rPr lang="en-US" sz="3000" dirty="0">
                <a:solidFill>
                  <a:srgbClr val="505468"/>
                </a:solidFill>
                <a:latin typeface="Times New Roman"/>
                <a:ea typeface="Times New Roman"/>
                <a:cs typeface="Times New Roman"/>
                <a:sym typeface="Times New Roman"/>
              </a:rPr>
              <a:t> B_*: Balance variables</a:t>
            </a:r>
          </a:p>
          <a:p>
            <a:pPr marL="414734" lvl="1" indent="-207367" algn="just">
              <a:lnSpc>
                <a:spcPts val="3300"/>
              </a:lnSpc>
            </a:pPr>
            <a:endParaRPr lang="en-US" sz="3000" dirty="0">
              <a:solidFill>
                <a:srgbClr val="505468"/>
              </a:solidFill>
              <a:latin typeface="Times New Roman"/>
              <a:ea typeface="Times New Roman"/>
              <a:cs typeface="Times New Roman"/>
              <a:sym typeface="Times New Roman"/>
            </a:endParaRPr>
          </a:p>
          <a:p>
            <a:pPr marL="414734" lvl="1" indent="-207367" algn="just">
              <a:lnSpc>
                <a:spcPts val="3300"/>
              </a:lnSpc>
              <a:buFont typeface="Arial"/>
              <a:buChar char="•"/>
            </a:pPr>
            <a:r>
              <a:rPr lang="en-US" sz="3000" dirty="0">
                <a:solidFill>
                  <a:srgbClr val="505468"/>
                </a:solidFill>
                <a:latin typeface="Times New Roman"/>
                <a:ea typeface="Times New Roman"/>
                <a:cs typeface="Times New Roman"/>
                <a:sym typeface="Times New Roman"/>
              </a:rPr>
              <a:t> R_*: Risk variables</a:t>
            </a:r>
          </a:p>
          <a:p>
            <a:pPr marL="414734" lvl="1" indent="-207367" algn="just">
              <a:lnSpc>
                <a:spcPts val="3300"/>
              </a:lnSpc>
            </a:pPr>
            <a:endParaRPr lang="en-US" sz="3000" dirty="0">
              <a:solidFill>
                <a:srgbClr val="505468"/>
              </a:solidFill>
              <a:latin typeface="Times New Roman"/>
              <a:ea typeface="Times New Roman"/>
              <a:cs typeface="Times New Roman"/>
              <a:sym typeface="Times New Roman"/>
            </a:endParaRPr>
          </a:p>
          <a:p>
            <a:pPr marL="414734" lvl="1" indent="-207367" algn="just">
              <a:lnSpc>
                <a:spcPts val="3300"/>
              </a:lnSpc>
            </a:pPr>
            <a:endParaRPr lang="en-US" sz="3000" dirty="0">
              <a:solidFill>
                <a:srgbClr val="505468"/>
              </a:solidFill>
              <a:latin typeface="Times New Roman"/>
              <a:ea typeface="Times New Roman"/>
              <a:cs typeface="Times New Roman"/>
              <a:sym typeface="Times New Roman"/>
            </a:endParaRPr>
          </a:p>
          <a:p>
            <a:pPr marL="414734" lvl="1" indent="-207367" algn="just">
              <a:lnSpc>
                <a:spcPts val="3300"/>
              </a:lnSpc>
            </a:pPr>
            <a:endParaRPr lang="en-US" sz="3000" dirty="0">
              <a:solidFill>
                <a:srgbClr val="505468"/>
              </a:solidFill>
              <a:latin typeface="Times New Roman"/>
              <a:ea typeface="Times New Roman"/>
              <a:cs typeface="Times New Roman"/>
              <a:sym typeface="Times New Roman"/>
            </a:endParaRPr>
          </a:p>
          <a:p>
            <a:pPr marL="414734" lvl="1" indent="-207367" algn="just">
              <a:lnSpc>
                <a:spcPts val="3300"/>
              </a:lnSpc>
            </a:pPr>
            <a:endParaRPr lang="en-US" sz="3000" dirty="0">
              <a:solidFill>
                <a:srgbClr val="505468"/>
              </a:solidFill>
              <a:latin typeface="Times New Roman"/>
              <a:ea typeface="Times New Roman"/>
              <a:cs typeface="Times New Roman"/>
              <a:sym typeface="Times New Roman"/>
            </a:endParaRPr>
          </a:p>
        </p:txBody>
      </p:sp>
      <p:sp>
        <p:nvSpPr>
          <p:cNvPr id="8" name="Freeform 8"/>
          <p:cNvSpPr/>
          <p:nvPr/>
        </p:nvSpPr>
        <p:spPr>
          <a:xfrm>
            <a:off x="10171592" y="4222378"/>
            <a:ext cx="6070296" cy="4835198"/>
          </a:xfrm>
          <a:custGeom>
            <a:avLst/>
            <a:gdLst/>
            <a:ahLst/>
            <a:cxnLst/>
            <a:rect l="l" t="t" r="r" b="b"/>
            <a:pathLst>
              <a:path w="6070296" h="4835198">
                <a:moveTo>
                  <a:pt x="0" y="0"/>
                </a:moveTo>
                <a:lnTo>
                  <a:pt x="6070297" y="0"/>
                </a:lnTo>
                <a:lnTo>
                  <a:pt x="6070297" y="4835197"/>
                </a:lnTo>
                <a:lnTo>
                  <a:pt x="0" y="4835197"/>
                </a:lnTo>
                <a:lnTo>
                  <a:pt x="0" y="0"/>
                </a:lnTo>
                <a:close/>
              </a:path>
            </a:pathLst>
          </a:custGeom>
          <a:blipFill>
            <a:blip r:embed="rId2"/>
            <a:stretch>
              <a:fillRect t="-4807"/>
            </a:stretch>
          </a:blipFill>
        </p:spPr>
        <p:txBody>
          <a:bodyPr/>
          <a:lstStyle/>
          <a:p>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76200" y="-38100"/>
            <a:ext cx="18288000" cy="10287000"/>
            <a:chOff x="-101600" y="-50800"/>
            <a:chExt cx="24384000" cy="13716000"/>
          </a:xfrm>
        </p:grpSpPr>
        <p:sp>
          <p:nvSpPr>
            <p:cNvPr id="5" name="Freeform 5"/>
            <p:cNvSpPr/>
            <p:nvPr/>
          </p:nvSpPr>
          <p:spPr>
            <a:xfrm>
              <a:off x="-101600" y="-5080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1532486" y="1423189"/>
            <a:ext cx="6941851" cy="8402941"/>
          </a:xfrm>
          <a:prstGeom prst="rect">
            <a:avLst/>
          </a:prstGeom>
        </p:spPr>
        <p:txBody>
          <a:bodyPr lIns="0" tIns="0" rIns="0" bIns="0" rtlCol="0" anchor="t">
            <a:spAutoFit/>
          </a:bodyPr>
          <a:lstStyle/>
          <a:p>
            <a:pPr algn="just">
              <a:lnSpc>
                <a:spcPts val="2699"/>
              </a:lnSpc>
            </a:pPr>
            <a:endParaRPr sz="2800" dirty="0"/>
          </a:p>
          <a:p>
            <a:pPr algn="just">
              <a:lnSpc>
                <a:spcPts val="2888"/>
              </a:lnSpc>
            </a:pPr>
            <a:endParaRPr sz="2800" dirty="0"/>
          </a:p>
          <a:p>
            <a:pPr algn="just">
              <a:lnSpc>
                <a:spcPts val="2888"/>
              </a:lnSpc>
            </a:pPr>
            <a:r>
              <a:rPr lang="en-US" sz="2800" b="1" spc="21" dirty="0">
                <a:solidFill>
                  <a:srgbClr val="FF0000"/>
                </a:solidFill>
                <a:latin typeface="TT Rounds Condensed Bold"/>
                <a:ea typeface="TT Rounds Condensed Bold"/>
                <a:cs typeface="TT Rounds Condensed Bold"/>
                <a:sym typeface="TT Rounds Condensed Bold"/>
              </a:rPr>
              <a:t>D_ </a:t>
            </a:r>
            <a:r>
              <a:rPr lang="en-US" sz="2800" spc="21" dirty="0">
                <a:solidFill>
                  <a:srgbClr val="000000"/>
                </a:solidFill>
                <a:latin typeface="TT Rounds Condensed"/>
                <a:ea typeface="TT Rounds Condensed"/>
                <a:cs typeface="TT Rounds Condensed"/>
                <a:sym typeface="TT Rounds Condensed"/>
              </a:rPr>
              <a:t>: Indicates customer delinquency behavior, such as late payments, overdue balances, or missed payments.</a:t>
            </a:r>
          </a:p>
          <a:p>
            <a:pPr algn="just">
              <a:lnSpc>
                <a:spcPts val="2888"/>
              </a:lnSpc>
            </a:pPr>
            <a:r>
              <a:rPr lang="en-US" sz="2800" i="1" spc="21" dirty="0">
                <a:solidFill>
                  <a:srgbClr val="000000"/>
                </a:solidFill>
                <a:latin typeface="TT Rounds Condensed Italics"/>
                <a:ea typeface="TT Rounds Condensed Italics"/>
                <a:cs typeface="TT Rounds Condensed Italics"/>
                <a:sym typeface="TT Rounds Condensed Italics"/>
              </a:rPr>
              <a:t>Impact</a:t>
            </a:r>
            <a:r>
              <a:rPr lang="en-US" sz="2800" spc="21" dirty="0">
                <a:solidFill>
                  <a:srgbClr val="000000"/>
                </a:solidFill>
                <a:latin typeface="TT Rounds Condensed"/>
                <a:ea typeface="TT Rounds Condensed"/>
                <a:cs typeface="TT Rounds Condensed"/>
                <a:sym typeface="TT Rounds Condensed"/>
              </a:rPr>
              <a:t>: High delinquency signals increased likelihood of future defaults. </a:t>
            </a:r>
          </a:p>
          <a:p>
            <a:pPr algn="just">
              <a:lnSpc>
                <a:spcPts val="2699"/>
              </a:lnSpc>
            </a:pPr>
            <a:endParaRPr lang="en-US" sz="2800" spc="21" dirty="0">
              <a:solidFill>
                <a:srgbClr val="000000"/>
              </a:solidFill>
              <a:latin typeface="TT Rounds Condensed"/>
              <a:ea typeface="TT Rounds Condensed"/>
              <a:cs typeface="TT Rounds Condensed"/>
              <a:sym typeface="TT Rounds Condensed"/>
            </a:endParaRPr>
          </a:p>
          <a:p>
            <a:pPr algn="just">
              <a:lnSpc>
                <a:spcPts val="2888"/>
              </a:lnSpc>
            </a:pPr>
            <a:r>
              <a:rPr lang="en-US" sz="2800" b="1" spc="21" dirty="0">
                <a:solidFill>
                  <a:srgbClr val="FF0000"/>
                </a:solidFill>
                <a:latin typeface="TT Rounds Condensed Bold"/>
                <a:ea typeface="TT Rounds Condensed Bold"/>
                <a:cs typeface="TT Rounds Condensed Bold"/>
                <a:sym typeface="TT Rounds Condensed Bold"/>
              </a:rPr>
              <a:t>S_ </a:t>
            </a:r>
            <a:r>
              <a:rPr lang="en-US" sz="2800" spc="21" dirty="0">
                <a:solidFill>
                  <a:srgbClr val="000000"/>
                </a:solidFill>
                <a:latin typeface="TT Rounds Condensed"/>
                <a:ea typeface="TT Rounds Condensed"/>
                <a:cs typeface="TT Rounds Condensed"/>
                <a:sym typeface="TT Rounds Condensed"/>
              </a:rPr>
              <a:t>: Tracks customer spending patterns, such as monthly expenditures or spending trends.</a:t>
            </a:r>
          </a:p>
          <a:p>
            <a:pPr algn="just">
              <a:lnSpc>
                <a:spcPts val="2888"/>
              </a:lnSpc>
            </a:pPr>
            <a:r>
              <a:rPr lang="en-US" sz="2800" i="1" spc="21" dirty="0">
                <a:solidFill>
                  <a:srgbClr val="000000"/>
                </a:solidFill>
                <a:latin typeface="TT Rounds Condensed Italics"/>
                <a:ea typeface="TT Rounds Condensed Italics"/>
                <a:cs typeface="TT Rounds Condensed Italics"/>
                <a:sym typeface="TT Rounds Condensed Italics"/>
              </a:rPr>
              <a:t>Impact</a:t>
            </a:r>
            <a:r>
              <a:rPr lang="en-US" sz="2800" spc="21" dirty="0">
                <a:solidFill>
                  <a:srgbClr val="000000"/>
                </a:solidFill>
                <a:latin typeface="TT Rounds Condensed"/>
                <a:ea typeface="TT Rounds Condensed"/>
                <a:cs typeface="TT Rounds Condensed"/>
                <a:sym typeface="TT Rounds Condensed"/>
              </a:rPr>
              <a:t>: High or erratic spending relative to income or credit limit may indicate financial strain and potential default.</a:t>
            </a:r>
          </a:p>
          <a:p>
            <a:pPr algn="just">
              <a:lnSpc>
                <a:spcPts val="2699"/>
              </a:lnSpc>
            </a:pPr>
            <a:endParaRPr lang="en-US" sz="2800" spc="21" dirty="0">
              <a:solidFill>
                <a:srgbClr val="000000"/>
              </a:solidFill>
              <a:latin typeface="TT Rounds Condensed"/>
              <a:ea typeface="TT Rounds Condensed"/>
              <a:cs typeface="TT Rounds Condensed"/>
              <a:sym typeface="TT Rounds Condensed"/>
            </a:endParaRPr>
          </a:p>
          <a:p>
            <a:pPr algn="just">
              <a:lnSpc>
                <a:spcPts val="2888"/>
              </a:lnSpc>
            </a:pPr>
            <a:r>
              <a:rPr lang="en-US" sz="2800" b="1" spc="21" dirty="0">
                <a:solidFill>
                  <a:srgbClr val="FF0000"/>
                </a:solidFill>
                <a:latin typeface="TT Rounds Condensed Bold"/>
                <a:ea typeface="TT Rounds Condensed Bold"/>
                <a:cs typeface="TT Rounds Condensed Bold"/>
                <a:sym typeface="TT Rounds Condensed Bold"/>
              </a:rPr>
              <a:t>B_ </a:t>
            </a:r>
            <a:r>
              <a:rPr lang="en-US" sz="2800" spc="21" dirty="0">
                <a:solidFill>
                  <a:srgbClr val="000000"/>
                </a:solidFill>
                <a:latin typeface="TT Rounds Condensed"/>
                <a:ea typeface="TT Rounds Condensed"/>
                <a:cs typeface="TT Rounds Condensed"/>
                <a:sym typeface="TT Rounds Condensed"/>
              </a:rPr>
              <a:t>: Reflects account balances, including credit card balance, available credit, and trends in balance utilization.</a:t>
            </a:r>
          </a:p>
          <a:p>
            <a:pPr algn="just">
              <a:lnSpc>
                <a:spcPts val="2888"/>
              </a:lnSpc>
            </a:pPr>
            <a:r>
              <a:rPr lang="en-US" sz="2800" i="1" spc="21" dirty="0">
                <a:solidFill>
                  <a:srgbClr val="000000"/>
                </a:solidFill>
                <a:latin typeface="TT Rounds Condensed Italics"/>
                <a:ea typeface="TT Rounds Condensed Italics"/>
                <a:cs typeface="TT Rounds Condensed Italics"/>
                <a:sym typeface="TT Rounds Condensed Italics"/>
              </a:rPr>
              <a:t>Impact</a:t>
            </a:r>
            <a:r>
              <a:rPr lang="en-US" sz="2800" spc="21" dirty="0">
                <a:solidFill>
                  <a:srgbClr val="000000"/>
                </a:solidFill>
                <a:latin typeface="TT Rounds Condensed"/>
                <a:ea typeface="TT Rounds Condensed"/>
                <a:cs typeface="TT Rounds Condensed"/>
                <a:sym typeface="TT Rounds Condensed"/>
              </a:rPr>
              <a:t>: High balance utilization (e.g., consistently maxing out a credit card) can suggest higher default risk.</a:t>
            </a:r>
          </a:p>
          <a:p>
            <a:pPr algn="just">
              <a:lnSpc>
                <a:spcPts val="2699"/>
              </a:lnSpc>
            </a:pPr>
            <a:endParaRPr lang="en-US" sz="2800" spc="21" dirty="0">
              <a:solidFill>
                <a:srgbClr val="000000"/>
              </a:solidFill>
              <a:latin typeface="TT Rounds Condensed"/>
              <a:ea typeface="TT Rounds Condensed"/>
              <a:cs typeface="TT Rounds Condensed"/>
              <a:sym typeface="TT Rounds Condensed"/>
            </a:endParaRPr>
          </a:p>
          <a:p>
            <a:pPr algn="just">
              <a:lnSpc>
                <a:spcPts val="2699"/>
              </a:lnSpc>
            </a:pPr>
            <a:endParaRPr lang="en-US" sz="2800" spc="21" dirty="0">
              <a:solidFill>
                <a:srgbClr val="000000"/>
              </a:solidFill>
              <a:latin typeface="TT Rounds Condensed"/>
              <a:ea typeface="TT Rounds Condensed"/>
              <a:cs typeface="TT Rounds Condensed"/>
              <a:sym typeface="TT Rounds Condensed"/>
            </a:endParaRPr>
          </a:p>
          <a:p>
            <a:pPr algn="just">
              <a:lnSpc>
                <a:spcPts val="2699"/>
              </a:lnSpc>
            </a:pPr>
            <a:endParaRPr lang="en-US" sz="2800" spc="21" dirty="0">
              <a:solidFill>
                <a:srgbClr val="000000"/>
              </a:solidFill>
              <a:latin typeface="TT Rounds Condensed"/>
              <a:ea typeface="TT Rounds Condensed"/>
              <a:cs typeface="TT Rounds Condensed"/>
              <a:sym typeface="TT Rounds Condensed"/>
            </a:endParaRPr>
          </a:p>
        </p:txBody>
      </p:sp>
      <p:grpSp>
        <p:nvGrpSpPr>
          <p:cNvPr id="7" name="Group 7"/>
          <p:cNvGrpSpPr/>
          <p:nvPr/>
        </p:nvGrpSpPr>
        <p:grpSpPr>
          <a:xfrm>
            <a:off x="778767" y="2081163"/>
            <a:ext cx="470892" cy="470892"/>
            <a:chOff x="0" y="0"/>
            <a:chExt cx="627857" cy="627857"/>
          </a:xfrm>
        </p:grpSpPr>
        <p:sp>
          <p:nvSpPr>
            <p:cNvPr id="8" name="Freeform 8"/>
            <p:cNvSpPr/>
            <p:nvPr/>
          </p:nvSpPr>
          <p:spPr>
            <a:xfrm>
              <a:off x="6350" y="6350"/>
              <a:ext cx="615188" cy="615188"/>
            </a:xfrm>
            <a:custGeom>
              <a:avLst/>
              <a:gdLst/>
              <a:ahLst/>
              <a:cxnLst/>
              <a:rect l="l" t="t" r="r" b="b"/>
              <a:pathLst>
                <a:path w="615188" h="615188">
                  <a:moveTo>
                    <a:pt x="0" y="147701"/>
                  </a:moveTo>
                  <a:cubicBezTo>
                    <a:pt x="0" y="66167"/>
                    <a:pt x="66167" y="0"/>
                    <a:pt x="147701" y="0"/>
                  </a:cubicBezTo>
                  <a:lnTo>
                    <a:pt x="467487" y="0"/>
                  </a:lnTo>
                  <a:cubicBezTo>
                    <a:pt x="549021" y="0"/>
                    <a:pt x="615188" y="66167"/>
                    <a:pt x="615188" y="147701"/>
                  </a:cubicBezTo>
                  <a:lnTo>
                    <a:pt x="615188" y="467487"/>
                  </a:lnTo>
                  <a:cubicBezTo>
                    <a:pt x="615188" y="549021"/>
                    <a:pt x="549021" y="615188"/>
                    <a:pt x="467487" y="615188"/>
                  </a:cubicBezTo>
                  <a:lnTo>
                    <a:pt x="147701" y="615188"/>
                  </a:lnTo>
                  <a:cubicBezTo>
                    <a:pt x="66167" y="615188"/>
                    <a:pt x="0" y="549021"/>
                    <a:pt x="0" y="467487"/>
                  </a:cubicBezTo>
                  <a:close/>
                </a:path>
              </a:pathLst>
            </a:custGeom>
            <a:solidFill>
              <a:srgbClr val="E1E1EA"/>
            </a:solidFill>
          </p:spPr>
          <p:txBody>
            <a:bodyPr/>
            <a:lstStyle/>
            <a:p>
              <a:endParaRPr lang="en-IN"/>
            </a:p>
          </p:txBody>
        </p:sp>
        <p:sp>
          <p:nvSpPr>
            <p:cNvPr id="9" name="Freeform 9"/>
            <p:cNvSpPr/>
            <p:nvPr/>
          </p:nvSpPr>
          <p:spPr>
            <a:xfrm>
              <a:off x="0" y="0"/>
              <a:ext cx="627888" cy="627888"/>
            </a:xfrm>
            <a:custGeom>
              <a:avLst/>
              <a:gdLst/>
              <a:ahLst/>
              <a:cxnLst/>
              <a:rect l="l" t="t" r="r" b="b"/>
              <a:pathLst>
                <a:path w="627888" h="627888">
                  <a:moveTo>
                    <a:pt x="0" y="154051"/>
                  </a:moveTo>
                  <a:cubicBezTo>
                    <a:pt x="0" y="68961"/>
                    <a:pt x="68961" y="0"/>
                    <a:pt x="154051" y="0"/>
                  </a:cubicBezTo>
                  <a:lnTo>
                    <a:pt x="473837" y="0"/>
                  </a:lnTo>
                  <a:lnTo>
                    <a:pt x="473837" y="6350"/>
                  </a:lnTo>
                  <a:lnTo>
                    <a:pt x="473837" y="0"/>
                  </a:lnTo>
                  <a:cubicBezTo>
                    <a:pt x="558927" y="0"/>
                    <a:pt x="627888" y="68961"/>
                    <a:pt x="627888" y="154051"/>
                  </a:cubicBezTo>
                  <a:lnTo>
                    <a:pt x="621538" y="154051"/>
                  </a:lnTo>
                  <a:lnTo>
                    <a:pt x="627888" y="154051"/>
                  </a:lnTo>
                  <a:lnTo>
                    <a:pt x="627888" y="473837"/>
                  </a:lnTo>
                  <a:lnTo>
                    <a:pt x="621538" y="473837"/>
                  </a:lnTo>
                  <a:lnTo>
                    <a:pt x="627888" y="473837"/>
                  </a:lnTo>
                  <a:cubicBezTo>
                    <a:pt x="627888" y="558927"/>
                    <a:pt x="558927" y="627888"/>
                    <a:pt x="473837" y="627888"/>
                  </a:cubicBezTo>
                  <a:lnTo>
                    <a:pt x="473837" y="621538"/>
                  </a:lnTo>
                  <a:lnTo>
                    <a:pt x="473837" y="627888"/>
                  </a:lnTo>
                  <a:lnTo>
                    <a:pt x="154051" y="627888"/>
                  </a:lnTo>
                  <a:lnTo>
                    <a:pt x="154051" y="621538"/>
                  </a:lnTo>
                  <a:lnTo>
                    <a:pt x="154051" y="627888"/>
                  </a:lnTo>
                  <a:cubicBezTo>
                    <a:pt x="68961" y="627888"/>
                    <a:pt x="0" y="558927"/>
                    <a:pt x="0" y="473837"/>
                  </a:cubicBezTo>
                  <a:lnTo>
                    <a:pt x="0" y="154051"/>
                  </a:lnTo>
                  <a:lnTo>
                    <a:pt x="6350" y="154051"/>
                  </a:lnTo>
                  <a:lnTo>
                    <a:pt x="0" y="154051"/>
                  </a:lnTo>
                  <a:moveTo>
                    <a:pt x="12700" y="154051"/>
                  </a:moveTo>
                  <a:lnTo>
                    <a:pt x="12700" y="473837"/>
                  </a:lnTo>
                  <a:lnTo>
                    <a:pt x="6350" y="473837"/>
                  </a:lnTo>
                  <a:lnTo>
                    <a:pt x="12700" y="473837"/>
                  </a:lnTo>
                  <a:cubicBezTo>
                    <a:pt x="12700" y="551942"/>
                    <a:pt x="75946" y="615188"/>
                    <a:pt x="154051" y="615188"/>
                  </a:cubicBezTo>
                  <a:lnTo>
                    <a:pt x="473837" y="615188"/>
                  </a:lnTo>
                  <a:cubicBezTo>
                    <a:pt x="551942" y="615188"/>
                    <a:pt x="615188" y="551942"/>
                    <a:pt x="615188" y="473837"/>
                  </a:cubicBezTo>
                  <a:lnTo>
                    <a:pt x="615188" y="154051"/>
                  </a:lnTo>
                  <a:cubicBezTo>
                    <a:pt x="615188" y="75946"/>
                    <a:pt x="551942" y="12700"/>
                    <a:pt x="473837" y="12700"/>
                  </a:cubicBezTo>
                  <a:lnTo>
                    <a:pt x="154051" y="12700"/>
                  </a:lnTo>
                  <a:lnTo>
                    <a:pt x="154051" y="6350"/>
                  </a:lnTo>
                  <a:lnTo>
                    <a:pt x="154051" y="12700"/>
                  </a:lnTo>
                  <a:cubicBezTo>
                    <a:pt x="75946" y="12700"/>
                    <a:pt x="12700" y="75946"/>
                    <a:pt x="12700" y="154051"/>
                  </a:cubicBezTo>
                  <a:close/>
                </a:path>
              </a:pathLst>
            </a:custGeom>
            <a:solidFill>
              <a:srgbClr val="C7C7D0"/>
            </a:solidFill>
          </p:spPr>
          <p:txBody>
            <a:bodyPr/>
            <a:lstStyle/>
            <a:p>
              <a:endParaRPr lang="en-IN"/>
            </a:p>
          </p:txBody>
        </p:sp>
      </p:grpSp>
      <p:grpSp>
        <p:nvGrpSpPr>
          <p:cNvPr id="10" name="Group 10"/>
          <p:cNvGrpSpPr/>
          <p:nvPr/>
        </p:nvGrpSpPr>
        <p:grpSpPr>
          <a:xfrm>
            <a:off x="740320" y="4291608"/>
            <a:ext cx="470892" cy="470892"/>
            <a:chOff x="0" y="0"/>
            <a:chExt cx="627857" cy="627857"/>
          </a:xfrm>
        </p:grpSpPr>
        <p:sp>
          <p:nvSpPr>
            <p:cNvPr id="11" name="Freeform 11"/>
            <p:cNvSpPr/>
            <p:nvPr/>
          </p:nvSpPr>
          <p:spPr>
            <a:xfrm>
              <a:off x="6350" y="6350"/>
              <a:ext cx="615188" cy="615188"/>
            </a:xfrm>
            <a:custGeom>
              <a:avLst/>
              <a:gdLst/>
              <a:ahLst/>
              <a:cxnLst/>
              <a:rect l="l" t="t" r="r" b="b"/>
              <a:pathLst>
                <a:path w="615188" h="615188">
                  <a:moveTo>
                    <a:pt x="0" y="147701"/>
                  </a:moveTo>
                  <a:cubicBezTo>
                    <a:pt x="0" y="66167"/>
                    <a:pt x="66167" y="0"/>
                    <a:pt x="147701" y="0"/>
                  </a:cubicBezTo>
                  <a:lnTo>
                    <a:pt x="467487" y="0"/>
                  </a:lnTo>
                  <a:cubicBezTo>
                    <a:pt x="549021" y="0"/>
                    <a:pt x="615188" y="66167"/>
                    <a:pt x="615188" y="147701"/>
                  </a:cubicBezTo>
                  <a:lnTo>
                    <a:pt x="615188" y="467487"/>
                  </a:lnTo>
                  <a:cubicBezTo>
                    <a:pt x="615188" y="549021"/>
                    <a:pt x="549021" y="615188"/>
                    <a:pt x="467487" y="615188"/>
                  </a:cubicBezTo>
                  <a:lnTo>
                    <a:pt x="147701" y="615188"/>
                  </a:lnTo>
                  <a:cubicBezTo>
                    <a:pt x="66167" y="615188"/>
                    <a:pt x="0" y="549021"/>
                    <a:pt x="0" y="467487"/>
                  </a:cubicBezTo>
                  <a:close/>
                </a:path>
              </a:pathLst>
            </a:custGeom>
            <a:solidFill>
              <a:srgbClr val="E1E1EA"/>
            </a:solidFill>
          </p:spPr>
          <p:txBody>
            <a:bodyPr/>
            <a:lstStyle/>
            <a:p>
              <a:endParaRPr lang="en-IN"/>
            </a:p>
          </p:txBody>
        </p:sp>
        <p:sp>
          <p:nvSpPr>
            <p:cNvPr id="12" name="Freeform 12"/>
            <p:cNvSpPr/>
            <p:nvPr/>
          </p:nvSpPr>
          <p:spPr>
            <a:xfrm>
              <a:off x="0" y="0"/>
              <a:ext cx="627888" cy="627888"/>
            </a:xfrm>
            <a:custGeom>
              <a:avLst/>
              <a:gdLst/>
              <a:ahLst/>
              <a:cxnLst/>
              <a:rect l="l" t="t" r="r" b="b"/>
              <a:pathLst>
                <a:path w="627888" h="627888">
                  <a:moveTo>
                    <a:pt x="0" y="154051"/>
                  </a:moveTo>
                  <a:cubicBezTo>
                    <a:pt x="0" y="68961"/>
                    <a:pt x="68961" y="0"/>
                    <a:pt x="154051" y="0"/>
                  </a:cubicBezTo>
                  <a:lnTo>
                    <a:pt x="473837" y="0"/>
                  </a:lnTo>
                  <a:lnTo>
                    <a:pt x="473837" y="6350"/>
                  </a:lnTo>
                  <a:lnTo>
                    <a:pt x="473837" y="0"/>
                  </a:lnTo>
                  <a:cubicBezTo>
                    <a:pt x="558927" y="0"/>
                    <a:pt x="627888" y="68961"/>
                    <a:pt x="627888" y="154051"/>
                  </a:cubicBezTo>
                  <a:lnTo>
                    <a:pt x="621538" y="154051"/>
                  </a:lnTo>
                  <a:lnTo>
                    <a:pt x="627888" y="154051"/>
                  </a:lnTo>
                  <a:lnTo>
                    <a:pt x="627888" y="473837"/>
                  </a:lnTo>
                  <a:lnTo>
                    <a:pt x="621538" y="473837"/>
                  </a:lnTo>
                  <a:lnTo>
                    <a:pt x="627888" y="473837"/>
                  </a:lnTo>
                  <a:cubicBezTo>
                    <a:pt x="627888" y="558927"/>
                    <a:pt x="558927" y="627888"/>
                    <a:pt x="473837" y="627888"/>
                  </a:cubicBezTo>
                  <a:lnTo>
                    <a:pt x="473837" y="621538"/>
                  </a:lnTo>
                  <a:lnTo>
                    <a:pt x="473837" y="627888"/>
                  </a:lnTo>
                  <a:lnTo>
                    <a:pt x="154051" y="627888"/>
                  </a:lnTo>
                  <a:lnTo>
                    <a:pt x="154051" y="621538"/>
                  </a:lnTo>
                  <a:lnTo>
                    <a:pt x="154051" y="627888"/>
                  </a:lnTo>
                  <a:cubicBezTo>
                    <a:pt x="68961" y="627888"/>
                    <a:pt x="0" y="558927"/>
                    <a:pt x="0" y="473837"/>
                  </a:cubicBezTo>
                  <a:lnTo>
                    <a:pt x="0" y="154051"/>
                  </a:lnTo>
                  <a:lnTo>
                    <a:pt x="6350" y="154051"/>
                  </a:lnTo>
                  <a:lnTo>
                    <a:pt x="0" y="154051"/>
                  </a:lnTo>
                  <a:moveTo>
                    <a:pt x="12700" y="154051"/>
                  </a:moveTo>
                  <a:lnTo>
                    <a:pt x="12700" y="473837"/>
                  </a:lnTo>
                  <a:lnTo>
                    <a:pt x="6350" y="473837"/>
                  </a:lnTo>
                  <a:lnTo>
                    <a:pt x="12700" y="473837"/>
                  </a:lnTo>
                  <a:cubicBezTo>
                    <a:pt x="12700" y="551942"/>
                    <a:pt x="75946" y="615188"/>
                    <a:pt x="154051" y="615188"/>
                  </a:cubicBezTo>
                  <a:lnTo>
                    <a:pt x="473837" y="615188"/>
                  </a:lnTo>
                  <a:cubicBezTo>
                    <a:pt x="551942" y="615188"/>
                    <a:pt x="615188" y="551942"/>
                    <a:pt x="615188" y="473837"/>
                  </a:cubicBezTo>
                  <a:lnTo>
                    <a:pt x="615188" y="154051"/>
                  </a:lnTo>
                  <a:cubicBezTo>
                    <a:pt x="615188" y="75946"/>
                    <a:pt x="551942" y="12700"/>
                    <a:pt x="473837" y="12700"/>
                  </a:cubicBezTo>
                  <a:lnTo>
                    <a:pt x="154051" y="12700"/>
                  </a:lnTo>
                  <a:lnTo>
                    <a:pt x="154051" y="6350"/>
                  </a:lnTo>
                  <a:lnTo>
                    <a:pt x="154051" y="12700"/>
                  </a:lnTo>
                  <a:cubicBezTo>
                    <a:pt x="75946" y="12700"/>
                    <a:pt x="12700" y="75946"/>
                    <a:pt x="12700" y="154051"/>
                  </a:cubicBezTo>
                  <a:close/>
                </a:path>
              </a:pathLst>
            </a:custGeom>
            <a:solidFill>
              <a:srgbClr val="C7C7D0"/>
            </a:solidFill>
          </p:spPr>
          <p:txBody>
            <a:bodyPr/>
            <a:lstStyle/>
            <a:p>
              <a:endParaRPr lang="en-IN"/>
            </a:p>
          </p:txBody>
        </p:sp>
      </p:grpSp>
      <p:grpSp>
        <p:nvGrpSpPr>
          <p:cNvPr id="13" name="Group 13"/>
          <p:cNvGrpSpPr/>
          <p:nvPr/>
        </p:nvGrpSpPr>
        <p:grpSpPr>
          <a:xfrm>
            <a:off x="759722" y="6501408"/>
            <a:ext cx="470892" cy="470892"/>
            <a:chOff x="0" y="0"/>
            <a:chExt cx="627857" cy="627857"/>
          </a:xfrm>
        </p:grpSpPr>
        <p:sp>
          <p:nvSpPr>
            <p:cNvPr id="14" name="Freeform 14"/>
            <p:cNvSpPr/>
            <p:nvPr/>
          </p:nvSpPr>
          <p:spPr>
            <a:xfrm>
              <a:off x="6350" y="6350"/>
              <a:ext cx="615188" cy="615188"/>
            </a:xfrm>
            <a:custGeom>
              <a:avLst/>
              <a:gdLst/>
              <a:ahLst/>
              <a:cxnLst/>
              <a:rect l="l" t="t" r="r" b="b"/>
              <a:pathLst>
                <a:path w="615188" h="615188">
                  <a:moveTo>
                    <a:pt x="0" y="147701"/>
                  </a:moveTo>
                  <a:cubicBezTo>
                    <a:pt x="0" y="66167"/>
                    <a:pt x="66167" y="0"/>
                    <a:pt x="147701" y="0"/>
                  </a:cubicBezTo>
                  <a:lnTo>
                    <a:pt x="467487" y="0"/>
                  </a:lnTo>
                  <a:cubicBezTo>
                    <a:pt x="549021" y="0"/>
                    <a:pt x="615188" y="66167"/>
                    <a:pt x="615188" y="147701"/>
                  </a:cubicBezTo>
                  <a:lnTo>
                    <a:pt x="615188" y="467487"/>
                  </a:lnTo>
                  <a:cubicBezTo>
                    <a:pt x="615188" y="549021"/>
                    <a:pt x="549021" y="615188"/>
                    <a:pt x="467487" y="615188"/>
                  </a:cubicBezTo>
                  <a:lnTo>
                    <a:pt x="147701" y="615188"/>
                  </a:lnTo>
                  <a:cubicBezTo>
                    <a:pt x="66167" y="615188"/>
                    <a:pt x="0" y="549021"/>
                    <a:pt x="0" y="467487"/>
                  </a:cubicBezTo>
                  <a:close/>
                </a:path>
              </a:pathLst>
            </a:custGeom>
            <a:solidFill>
              <a:srgbClr val="E1E1EA"/>
            </a:solidFill>
          </p:spPr>
          <p:txBody>
            <a:bodyPr/>
            <a:lstStyle/>
            <a:p>
              <a:endParaRPr lang="en-IN"/>
            </a:p>
          </p:txBody>
        </p:sp>
        <p:sp>
          <p:nvSpPr>
            <p:cNvPr id="15" name="Freeform 15"/>
            <p:cNvSpPr/>
            <p:nvPr/>
          </p:nvSpPr>
          <p:spPr>
            <a:xfrm>
              <a:off x="0" y="0"/>
              <a:ext cx="627888" cy="627888"/>
            </a:xfrm>
            <a:custGeom>
              <a:avLst/>
              <a:gdLst/>
              <a:ahLst/>
              <a:cxnLst/>
              <a:rect l="l" t="t" r="r" b="b"/>
              <a:pathLst>
                <a:path w="627888" h="627888">
                  <a:moveTo>
                    <a:pt x="0" y="154051"/>
                  </a:moveTo>
                  <a:cubicBezTo>
                    <a:pt x="0" y="68961"/>
                    <a:pt x="68961" y="0"/>
                    <a:pt x="154051" y="0"/>
                  </a:cubicBezTo>
                  <a:lnTo>
                    <a:pt x="473837" y="0"/>
                  </a:lnTo>
                  <a:lnTo>
                    <a:pt x="473837" y="6350"/>
                  </a:lnTo>
                  <a:lnTo>
                    <a:pt x="473837" y="0"/>
                  </a:lnTo>
                  <a:cubicBezTo>
                    <a:pt x="558927" y="0"/>
                    <a:pt x="627888" y="68961"/>
                    <a:pt x="627888" y="154051"/>
                  </a:cubicBezTo>
                  <a:lnTo>
                    <a:pt x="621538" y="154051"/>
                  </a:lnTo>
                  <a:lnTo>
                    <a:pt x="627888" y="154051"/>
                  </a:lnTo>
                  <a:lnTo>
                    <a:pt x="627888" y="473837"/>
                  </a:lnTo>
                  <a:lnTo>
                    <a:pt x="621538" y="473837"/>
                  </a:lnTo>
                  <a:lnTo>
                    <a:pt x="627888" y="473837"/>
                  </a:lnTo>
                  <a:cubicBezTo>
                    <a:pt x="627888" y="558927"/>
                    <a:pt x="558927" y="627888"/>
                    <a:pt x="473837" y="627888"/>
                  </a:cubicBezTo>
                  <a:lnTo>
                    <a:pt x="473837" y="621538"/>
                  </a:lnTo>
                  <a:lnTo>
                    <a:pt x="473837" y="627888"/>
                  </a:lnTo>
                  <a:lnTo>
                    <a:pt x="154051" y="627888"/>
                  </a:lnTo>
                  <a:lnTo>
                    <a:pt x="154051" y="621538"/>
                  </a:lnTo>
                  <a:lnTo>
                    <a:pt x="154051" y="627888"/>
                  </a:lnTo>
                  <a:cubicBezTo>
                    <a:pt x="68961" y="627888"/>
                    <a:pt x="0" y="558927"/>
                    <a:pt x="0" y="473837"/>
                  </a:cubicBezTo>
                  <a:lnTo>
                    <a:pt x="0" y="154051"/>
                  </a:lnTo>
                  <a:lnTo>
                    <a:pt x="6350" y="154051"/>
                  </a:lnTo>
                  <a:lnTo>
                    <a:pt x="0" y="154051"/>
                  </a:lnTo>
                  <a:moveTo>
                    <a:pt x="12700" y="154051"/>
                  </a:moveTo>
                  <a:lnTo>
                    <a:pt x="12700" y="473837"/>
                  </a:lnTo>
                  <a:lnTo>
                    <a:pt x="6350" y="473837"/>
                  </a:lnTo>
                  <a:lnTo>
                    <a:pt x="12700" y="473837"/>
                  </a:lnTo>
                  <a:cubicBezTo>
                    <a:pt x="12700" y="551942"/>
                    <a:pt x="75946" y="615188"/>
                    <a:pt x="154051" y="615188"/>
                  </a:cubicBezTo>
                  <a:lnTo>
                    <a:pt x="473837" y="615188"/>
                  </a:lnTo>
                  <a:cubicBezTo>
                    <a:pt x="551942" y="615188"/>
                    <a:pt x="615188" y="551942"/>
                    <a:pt x="615188" y="473837"/>
                  </a:cubicBezTo>
                  <a:lnTo>
                    <a:pt x="615188" y="154051"/>
                  </a:lnTo>
                  <a:cubicBezTo>
                    <a:pt x="615188" y="75946"/>
                    <a:pt x="551942" y="12700"/>
                    <a:pt x="473837" y="12700"/>
                  </a:cubicBezTo>
                  <a:lnTo>
                    <a:pt x="154051" y="12700"/>
                  </a:lnTo>
                  <a:lnTo>
                    <a:pt x="154051" y="6350"/>
                  </a:lnTo>
                  <a:lnTo>
                    <a:pt x="154051" y="12700"/>
                  </a:lnTo>
                  <a:cubicBezTo>
                    <a:pt x="75946" y="12700"/>
                    <a:pt x="12700" y="75946"/>
                    <a:pt x="12700" y="154051"/>
                  </a:cubicBezTo>
                  <a:close/>
                </a:path>
              </a:pathLst>
            </a:custGeom>
            <a:solidFill>
              <a:srgbClr val="C7C7D0"/>
            </a:solidFill>
          </p:spPr>
          <p:txBody>
            <a:bodyPr/>
            <a:lstStyle/>
            <a:p>
              <a:endParaRPr lang="en-IN"/>
            </a:p>
          </p:txBody>
        </p:sp>
      </p:grpSp>
      <p:grpSp>
        <p:nvGrpSpPr>
          <p:cNvPr id="16" name="Group 16"/>
          <p:cNvGrpSpPr/>
          <p:nvPr/>
        </p:nvGrpSpPr>
        <p:grpSpPr>
          <a:xfrm>
            <a:off x="9495461" y="2476500"/>
            <a:ext cx="470915" cy="470916"/>
            <a:chOff x="0" y="0"/>
            <a:chExt cx="627888" cy="627888"/>
          </a:xfrm>
        </p:grpSpPr>
        <p:sp>
          <p:nvSpPr>
            <p:cNvPr id="17" name="Freeform 17"/>
            <p:cNvSpPr/>
            <p:nvPr/>
          </p:nvSpPr>
          <p:spPr>
            <a:xfrm>
              <a:off x="6349" y="6349"/>
              <a:ext cx="615188" cy="615189"/>
            </a:xfrm>
            <a:custGeom>
              <a:avLst/>
              <a:gdLst/>
              <a:ahLst/>
              <a:cxnLst/>
              <a:rect l="l" t="t" r="r" b="b"/>
              <a:pathLst>
                <a:path w="615188" h="615188">
                  <a:moveTo>
                    <a:pt x="0" y="147701"/>
                  </a:moveTo>
                  <a:cubicBezTo>
                    <a:pt x="0" y="66167"/>
                    <a:pt x="66167" y="0"/>
                    <a:pt x="147701" y="0"/>
                  </a:cubicBezTo>
                  <a:lnTo>
                    <a:pt x="467487" y="0"/>
                  </a:lnTo>
                  <a:cubicBezTo>
                    <a:pt x="549021" y="0"/>
                    <a:pt x="615188" y="66167"/>
                    <a:pt x="615188" y="147701"/>
                  </a:cubicBezTo>
                  <a:lnTo>
                    <a:pt x="615188" y="467487"/>
                  </a:lnTo>
                  <a:cubicBezTo>
                    <a:pt x="615188" y="549021"/>
                    <a:pt x="549021" y="615188"/>
                    <a:pt x="467487" y="615188"/>
                  </a:cubicBezTo>
                  <a:lnTo>
                    <a:pt x="147701" y="615188"/>
                  </a:lnTo>
                  <a:cubicBezTo>
                    <a:pt x="66167" y="615188"/>
                    <a:pt x="0" y="549021"/>
                    <a:pt x="0" y="467487"/>
                  </a:cubicBezTo>
                  <a:close/>
                </a:path>
              </a:pathLst>
            </a:custGeom>
            <a:solidFill>
              <a:srgbClr val="E1E1EA"/>
            </a:solidFill>
          </p:spPr>
          <p:txBody>
            <a:bodyPr/>
            <a:lstStyle/>
            <a:p>
              <a:endParaRPr lang="en-IN" dirty="0"/>
            </a:p>
          </p:txBody>
        </p:sp>
        <p:sp>
          <p:nvSpPr>
            <p:cNvPr id="18" name="Freeform 18"/>
            <p:cNvSpPr/>
            <p:nvPr/>
          </p:nvSpPr>
          <p:spPr>
            <a:xfrm>
              <a:off x="0" y="0"/>
              <a:ext cx="627888" cy="627888"/>
            </a:xfrm>
            <a:custGeom>
              <a:avLst/>
              <a:gdLst/>
              <a:ahLst/>
              <a:cxnLst/>
              <a:rect l="l" t="t" r="r" b="b"/>
              <a:pathLst>
                <a:path w="627888" h="627888">
                  <a:moveTo>
                    <a:pt x="0" y="154051"/>
                  </a:moveTo>
                  <a:cubicBezTo>
                    <a:pt x="0" y="68961"/>
                    <a:pt x="68961" y="0"/>
                    <a:pt x="154051" y="0"/>
                  </a:cubicBezTo>
                  <a:lnTo>
                    <a:pt x="473837" y="0"/>
                  </a:lnTo>
                  <a:lnTo>
                    <a:pt x="473837" y="6350"/>
                  </a:lnTo>
                  <a:lnTo>
                    <a:pt x="473837" y="0"/>
                  </a:lnTo>
                  <a:cubicBezTo>
                    <a:pt x="558927" y="0"/>
                    <a:pt x="627888" y="68961"/>
                    <a:pt x="627888" y="154051"/>
                  </a:cubicBezTo>
                  <a:lnTo>
                    <a:pt x="621538" y="154051"/>
                  </a:lnTo>
                  <a:lnTo>
                    <a:pt x="627888" y="154051"/>
                  </a:lnTo>
                  <a:lnTo>
                    <a:pt x="627888" y="473837"/>
                  </a:lnTo>
                  <a:lnTo>
                    <a:pt x="621538" y="473837"/>
                  </a:lnTo>
                  <a:lnTo>
                    <a:pt x="627888" y="473837"/>
                  </a:lnTo>
                  <a:cubicBezTo>
                    <a:pt x="627888" y="558927"/>
                    <a:pt x="558927" y="627888"/>
                    <a:pt x="473837" y="627888"/>
                  </a:cubicBezTo>
                  <a:lnTo>
                    <a:pt x="473837" y="621538"/>
                  </a:lnTo>
                  <a:lnTo>
                    <a:pt x="473837" y="627888"/>
                  </a:lnTo>
                  <a:lnTo>
                    <a:pt x="154051" y="627888"/>
                  </a:lnTo>
                  <a:lnTo>
                    <a:pt x="154051" y="621538"/>
                  </a:lnTo>
                  <a:lnTo>
                    <a:pt x="154051" y="627888"/>
                  </a:lnTo>
                  <a:cubicBezTo>
                    <a:pt x="68961" y="627888"/>
                    <a:pt x="0" y="558927"/>
                    <a:pt x="0" y="473837"/>
                  </a:cubicBezTo>
                  <a:lnTo>
                    <a:pt x="0" y="154051"/>
                  </a:lnTo>
                  <a:lnTo>
                    <a:pt x="6350" y="154051"/>
                  </a:lnTo>
                  <a:lnTo>
                    <a:pt x="0" y="154051"/>
                  </a:lnTo>
                  <a:moveTo>
                    <a:pt x="12700" y="154051"/>
                  </a:moveTo>
                  <a:lnTo>
                    <a:pt x="12700" y="473837"/>
                  </a:lnTo>
                  <a:lnTo>
                    <a:pt x="6350" y="473837"/>
                  </a:lnTo>
                  <a:lnTo>
                    <a:pt x="12700" y="473837"/>
                  </a:lnTo>
                  <a:cubicBezTo>
                    <a:pt x="12700" y="551942"/>
                    <a:pt x="75946" y="615188"/>
                    <a:pt x="154051" y="615188"/>
                  </a:cubicBezTo>
                  <a:lnTo>
                    <a:pt x="473837" y="615188"/>
                  </a:lnTo>
                  <a:cubicBezTo>
                    <a:pt x="551942" y="615188"/>
                    <a:pt x="615188" y="551942"/>
                    <a:pt x="615188" y="473837"/>
                  </a:cubicBezTo>
                  <a:lnTo>
                    <a:pt x="615188" y="154051"/>
                  </a:lnTo>
                  <a:cubicBezTo>
                    <a:pt x="615188" y="75946"/>
                    <a:pt x="551942" y="12700"/>
                    <a:pt x="473837" y="12700"/>
                  </a:cubicBezTo>
                  <a:lnTo>
                    <a:pt x="154051" y="12700"/>
                  </a:lnTo>
                  <a:lnTo>
                    <a:pt x="154051" y="6350"/>
                  </a:lnTo>
                  <a:lnTo>
                    <a:pt x="154051" y="12700"/>
                  </a:lnTo>
                  <a:cubicBezTo>
                    <a:pt x="75946" y="12700"/>
                    <a:pt x="12700" y="75946"/>
                    <a:pt x="12700" y="154051"/>
                  </a:cubicBezTo>
                  <a:close/>
                </a:path>
              </a:pathLst>
            </a:custGeom>
            <a:solidFill>
              <a:srgbClr val="C7C7D0"/>
            </a:solidFill>
          </p:spPr>
          <p:txBody>
            <a:bodyPr/>
            <a:lstStyle/>
            <a:p>
              <a:endParaRPr lang="en-IN"/>
            </a:p>
          </p:txBody>
        </p:sp>
      </p:grpSp>
      <p:sp>
        <p:nvSpPr>
          <p:cNvPr id="19" name="TextBox 19"/>
          <p:cNvSpPr txBox="1"/>
          <p:nvPr/>
        </p:nvSpPr>
        <p:spPr>
          <a:xfrm>
            <a:off x="10217075" y="432767"/>
            <a:ext cx="7589520" cy="7954101"/>
          </a:xfrm>
          <a:prstGeom prst="rect">
            <a:avLst/>
          </a:prstGeom>
        </p:spPr>
        <p:txBody>
          <a:bodyPr lIns="0" tIns="0" rIns="0" bIns="0" rtlCol="0" anchor="t">
            <a:spAutoFit/>
          </a:bodyPr>
          <a:lstStyle/>
          <a:p>
            <a:pPr algn="just">
              <a:lnSpc>
                <a:spcPts val="2699"/>
              </a:lnSpc>
            </a:pPr>
            <a:endParaRPr sz="2800" dirty="0"/>
          </a:p>
          <a:p>
            <a:pPr algn="just">
              <a:lnSpc>
                <a:spcPts val="2699"/>
              </a:lnSpc>
            </a:pPr>
            <a:endParaRPr sz="2800" dirty="0"/>
          </a:p>
          <a:p>
            <a:pPr algn="just">
              <a:lnSpc>
                <a:spcPts val="2699"/>
              </a:lnSpc>
            </a:pPr>
            <a:endParaRPr sz="2800" dirty="0"/>
          </a:p>
          <a:p>
            <a:pPr algn="just">
              <a:lnSpc>
                <a:spcPts val="2699"/>
              </a:lnSpc>
            </a:pPr>
            <a:endParaRPr sz="2800" dirty="0"/>
          </a:p>
          <a:p>
            <a:pPr algn="just">
              <a:lnSpc>
                <a:spcPts val="2699"/>
              </a:lnSpc>
            </a:pPr>
            <a:endParaRPr sz="2800" dirty="0"/>
          </a:p>
          <a:p>
            <a:pPr algn="just">
              <a:lnSpc>
                <a:spcPts val="2888"/>
              </a:lnSpc>
            </a:pPr>
            <a:endParaRPr sz="2800" dirty="0"/>
          </a:p>
          <a:p>
            <a:pPr algn="just">
              <a:lnSpc>
                <a:spcPts val="2888"/>
              </a:lnSpc>
            </a:pPr>
            <a:r>
              <a:rPr lang="en-US" sz="2800" b="1" spc="21" dirty="0">
                <a:solidFill>
                  <a:srgbClr val="FF0000"/>
                </a:solidFill>
                <a:latin typeface="TT Rounds Condensed Bold"/>
                <a:ea typeface="TT Rounds Condensed Bold"/>
                <a:cs typeface="TT Rounds Condensed Bold"/>
                <a:sym typeface="TT Rounds Condensed Bold"/>
              </a:rPr>
              <a:t>P_ </a:t>
            </a:r>
            <a:r>
              <a:rPr lang="en-US" sz="2800" spc="21" dirty="0">
                <a:solidFill>
                  <a:srgbClr val="000000"/>
                </a:solidFill>
                <a:latin typeface="TT Rounds Condensed"/>
                <a:ea typeface="TT Rounds Condensed"/>
                <a:cs typeface="TT Rounds Condensed"/>
                <a:sym typeface="TT Rounds Condensed"/>
              </a:rPr>
              <a:t>: Captures details about payments, such as amount paid, payment frequency, and payment-to-balance ratio.</a:t>
            </a:r>
          </a:p>
          <a:p>
            <a:pPr algn="just">
              <a:lnSpc>
                <a:spcPts val="2888"/>
              </a:lnSpc>
            </a:pPr>
            <a:r>
              <a:rPr lang="en-US" sz="2800" i="1" spc="21" dirty="0">
                <a:solidFill>
                  <a:srgbClr val="000000"/>
                </a:solidFill>
                <a:latin typeface="TT Rounds Condensed Italics"/>
                <a:ea typeface="TT Rounds Condensed Italics"/>
                <a:cs typeface="TT Rounds Condensed Italics"/>
                <a:sym typeface="TT Rounds Condensed Italics"/>
              </a:rPr>
              <a:t>Impact</a:t>
            </a:r>
            <a:r>
              <a:rPr lang="en-US" sz="2800" spc="21" dirty="0">
                <a:solidFill>
                  <a:srgbClr val="000000"/>
                </a:solidFill>
                <a:latin typeface="TT Rounds Condensed"/>
                <a:ea typeface="TT Rounds Condensed"/>
                <a:cs typeface="TT Rounds Condensed"/>
                <a:sym typeface="TT Rounds Condensed"/>
              </a:rPr>
              <a:t>: Regular, timely payments reduce default likelihood, whereas insufficient payments or missed payments are strong predictors of default.</a:t>
            </a:r>
          </a:p>
          <a:p>
            <a:pPr algn="just">
              <a:lnSpc>
                <a:spcPts val="2699"/>
              </a:lnSpc>
            </a:pPr>
            <a:endParaRPr lang="en-US" sz="2800" spc="21" dirty="0">
              <a:solidFill>
                <a:srgbClr val="000000"/>
              </a:solidFill>
              <a:latin typeface="TT Rounds Condensed"/>
              <a:ea typeface="TT Rounds Condensed"/>
              <a:cs typeface="TT Rounds Condensed"/>
              <a:sym typeface="TT Rounds Condensed"/>
            </a:endParaRPr>
          </a:p>
          <a:p>
            <a:pPr algn="just">
              <a:lnSpc>
                <a:spcPts val="2699"/>
              </a:lnSpc>
            </a:pPr>
            <a:endParaRPr lang="en-US" sz="2800" spc="21" dirty="0">
              <a:solidFill>
                <a:srgbClr val="000000"/>
              </a:solidFill>
              <a:latin typeface="TT Rounds Condensed"/>
              <a:ea typeface="TT Rounds Condensed"/>
              <a:cs typeface="TT Rounds Condensed"/>
              <a:sym typeface="TT Rounds Condensed"/>
            </a:endParaRPr>
          </a:p>
          <a:p>
            <a:pPr algn="just">
              <a:lnSpc>
                <a:spcPts val="2699"/>
              </a:lnSpc>
            </a:pPr>
            <a:endParaRPr lang="en-US" sz="2800" spc="21" dirty="0">
              <a:solidFill>
                <a:srgbClr val="000000"/>
              </a:solidFill>
              <a:latin typeface="TT Rounds Condensed"/>
              <a:ea typeface="TT Rounds Condensed"/>
              <a:cs typeface="TT Rounds Condensed"/>
              <a:sym typeface="TT Rounds Condensed"/>
            </a:endParaRPr>
          </a:p>
          <a:p>
            <a:pPr algn="just">
              <a:lnSpc>
                <a:spcPts val="2888"/>
              </a:lnSpc>
            </a:pPr>
            <a:r>
              <a:rPr lang="en-US" sz="2800" b="1" spc="21" dirty="0">
                <a:solidFill>
                  <a:srgbClr val="FF0000"/>
                </a:solidFill>
                <a:latin typeface="TT Rounds Condensed Bold"/>
                <a:ea typeface="TT Rounds Condensed Bold"/>
                <a:cs typeface="TT Rounds Condensed Bold"/>
                <a:sym typeface="TT Rounds Condensed Bold"/>
              </a:rPr>
              <a:t>R_ </a:t>
            </a:r>
            <a:r>
              <a:rPr lang="en-US" sz="2800" spc="21" dirty="0">
                <a:solidFill>
                  <a:srgbClr val="000000"/>
                </a:solidFill>
                <a:latin typeface="TT Rounds Condensed"/>
                <a:ea typeface="TT Rounds Condensed"/>
                <a:cs typeface="TT Rounds Condensed"/>
                <a:sym typeface="TT Rounds Condensed"/>
              </a:rPr>
              <a:t>: Measures risk-related factors, which may include customer risk scores, credit risk bands, or inferred risk metrics.</a:t>
            </a:r>
          </a:p>
          <a:p>
            <a:pPr algn="just">
              <a:lnSpc>
                <a:spcPts val="2888"/>
              </a:lnSpc>
            </a:pPr>
            <a:r>
              <a:rPr lang="en-US" sz="2800" i="1" spc="21" dirty="0">
                <a:solidFill>
                  <a:srgbClr val="000000"/>
                </a:solidFill>
                <a:latin typeface="TT Rounds Condensed Italics"/>
                <a:ea typeface="TT Rounds Condensed Italics"/>
                <a:cs typeface="TT Rounds Condensed Italics"/>
                <a:sym typeface="TT Rounds Condensed Italics"/>
              </a:rPr>
              <a:t>Impact</a:t>
            </a:r>
            <a:r>
              <a:rPr lang="en-US" sz="2800" spc="21" dirty="0">
                <a:solidFill>
                  <a:srgbClr val="000000"/>
                </a:solidFill>
                <a:latin typeface="TT Rounds Condensed"/>
                <a:ea typeface="TT Rounds Condensed"/>
                <a:cs typeface="TT Rounds Condensed"/>
                <a:sym typeface="TT Rounds Condensed"/>
              </a:rPr>
              <a:t>: Directly quantifies the likelihood of default and is likely derived from historical data or statistical models.</a:t>
            </a:r>
          </a:p>
          <a:p>
            <a:pPr algn="just">
              <a:lnSpc>
                <a:spcPts val="2699"/>
              </a:lnSpc>
            </a:pPr>
            <a:endParaRPr lang="en-US" sz="2800" spc="21" dirty="0">
              <a:solidFill>
                <a:srgbClr val="000000"/>
              </a:solidFill>
              <a:latin typeface="TT Rounds Condensed"/>
              <a:ea typeface="TT Rounds Condensed"/>
              <a:cs typeface="TT Rounds Condensed"/>
              <a:sym typeface="TT Rounds Condensed"/>
            </a:endParaRPr>
          </a:p>
        </p:txBody>
      </p:sp>
      <p:grpSp>
        <p:nvGrpSpPr>
          <p:cNvPr id="20" name="Group 20"/>
          <p:cNvGrpSpPr/>
          <p:nvPr/>
        </p:nvGrpSpPr>
        <p:grpSpPr>
          <a:xfrm>
            <a:off x="9500224" y="5739408"/>
            <a:ext cx="470892" cy="470892"/>
            <a:chOff x="0" y="0"/>
            <a:chExt cx="627857" cy="627857"/>
          </a:xfrm>
        </p:grpSpPr>
        <p:sp>
          <p:nvSpPr>
            <p:cNvPr id="21" name="Freeform 21"/>
            <p:cNvSpPr/>
            <p:nvPr/>
          </p:nvSpPr>
          <p:spPr>
            <a:xfrm>
              <a:off x="6350" y="6350"/>
              <a:ext cx="615188" cy="615188"/>
            </a:xfrm>
            <a:custGeom>
              <a:avLst/>
              <a:gdLst/>
              <a:ahLst/>
              <a:cxnLst/>
              <a:rect l="l" t="t" r="r" b="b"/>
              <a:pathLst>
                <a:path w="615188" h="615188">
                  <a:moveTo>
                    <a:pt x="0" y="147701"/>
                  </a:moveTo>
                  <a:cubicBezTo>
                    <a:pt x="0" y="66167"/>
                    <a:pt x="66167" y="0"/>
                    <a:pt x="147701" y="0"/>
                  </a:cubicBezTo>
                  <a:lnTo>
                    <a:pt x="467487" y="0"/>
                  </a:lnTo>
                  <a:cubicBezTo>
                    <a:pt x="549021" y="0"/>
                    <a:pt x="615188" y="66167"/>
                    <a:pt x="615188" y="147701"/>
                  </a:cubicBezTo>
                  <a:lnTo>
                    <a:pt x="615188" y="467487"/>
                  </a:lnTo>
                  <a:cubicBezTo>
                    <a:pt x="615188" y="549021"/>
                    <a:pt x="549021" y="615188"/>
                    <a:pt x="467487" y="615188"/>
                  </a:cubicBezTo>
                  <a:lnTo>
                    <a:pt x="147701" y="615188"/>
                  </a:lnTo>
                  <a:cubicBezTo>
                    <a:pt x="66167" y="615188"/>
                    <a:pt x="0" y="549021"/>
                    <a:pt x="0" y="467487"/>
                  </a:cubicBezTo>
                  <a:close/>
                </a:path>
              </a:pathLst>
            </a:custGeom>
            <a:solidFill>
              <a:srgbClr val="E1E1EA"/>
            </a:solidFill>
          </p:spPr>
          <p:txBody>
            <a:bodyPr/>
            <a:lstStyle/>
            <a:p>
              <a:endParaRPr lang="en-IN"/>
            </a:p>
          </p:txBody>
        </p:sp>
        <p:sp>
          <p:nvSpPr>
            <p:cNvPr id="22" name="Freeform 22"/>
            <p:cNvSpPr/>
            <p:nvPr/>
          </p:nvSpPr>
          <p:spPr>
            <a:xfrm>
              <a:off x="0" y="0"/>
              <a:ext cx="627888" cy="627888"/>
            </a:xfrm>
            <a:custGeom>
              <a:avLst/>
              <a:gdLst/>
              <a:ahLst/>
              <a:cxnLst/>
              <a:rect l="l" t="t" r="r" b="b"/>
              <a:pathLst>
                <a:path w="627888" h="627888">
                  <a:moveTo>
                    <a:pt x="0" y="154051"/>
                  </a:moveTo>
                  <a:cubicBezTo>
                    <a:pt x="0" y="68961"/>
                    <a:pt x="68961" y="0"/>
                    <a:pt x="154051" y="0"/>
                  </a:cubicBezTo>
                  <a:lnTo>
                    <a:pt x="473837" y="0"/>
                  </a:lnTo>
                  <a:lnTo>
                    <a:pt x="473837" y="6350"/>
                  </a:lnTo>
                  <a:lnTo>
                    <a:pt x="473837" y="0"/>
                  </a:lnTo>
                  <a:cubicBezTo>
                    <a:pt x="558927" y="0"/>
                    <a:pt x="627888" y="68961"/>
                    <a:pt x="627888" y="154051"/>
                  </a:cubicBezTo>
                  <a:lnTo>
                    <a:pt x="621538" y="154051"/>
                  </a:lnTo>
                  <a:lnTo>
                    <a:pt x="627888" y="154051"/>
                  </a:lnTo>
                  <a:lnTo>
                    <a:pt x="627888" y="473837"/>
                  </a:lnTo>
                  <a:lnTo>
                    <a:pt x="621538" y="473837"/>
                  </a:lnTo>
                  <a:lnTo>
                    <a:pt x="627888" y="473837"/>
                  </a:lnTo>
                  <a:cubicBezTo>
                    <a:pt x="627888" y="558927"/>
                    <a:pt x="558927" y="627888"/>
                    <a:pt x="473837" y="627888"/>
                  </a:cubicBezTo>
                  <a:lnTo>
                    <a:pt x="473837" y="621538"/>
                  </a:lnTo>
                  <a:lnTo>
                    <a:pt x="473837" y="627888"/>
                  </a:lnTo>
                  <a:lnTo>
                    <a:pt x="154051" y="627888"/>
                  </a:lnTo>
                  <a:lnTo>
                    <a:pt x="154051" y="621538"/>
                  </a:lnTo>
                  <a:lnTo>
                    <a:pt x="154051" y="627888"/>
                  </a:lnTo>
                  <a:cubicBezTo>
                    <a:pt x="68961" y="627888"/>
                    <a:pt x="0" y="558927"/>
                    <a:pt x="0" y="473837"/>
                  </a:cubicBezTo>
                  <a:lnTo>
                    <a:pt x="0" y="154051"/>
                  </a:lnTo>
                  <a:lnTo>
                    <a:pt x="6350" y="154051"/>
                  </a:lnTo>
                  <a:lnTo>
                    <a:pt x="0" y="154051"/>
                  </a:lnTo>
                  <a:moveTo>
                    <a:pt x="12700" y="154051"/>
                  </a:moveTo>
                  <a:lnTo>
                    <a:pt x="12700" y="473837"/>
                  </a:lnTo>
                  <a:lnTo>
                    <a:pt x="6350" y="473837"/>
                  </a:lnTo>
                  <a:lnTo>
                    <a:pt x="12700" y="473837"/>
                  </a:lnTo>
                  <a:cubicBezTo>
                    <a:pt x="12700" y="551942"/>
                    <a:pt x="75946" y="615188"/>
                    <a:pt x="154051" y="615188"/>
                  </a:cubicBezTo>
                  <a:lnTo>
                    <a:pt x="473837" y="615188"/>
                  </a:lnTo>
                  <a:cubicBezTo>
                    <a:pt x="551942" y="615188"/>
                    <a:pt x="615188" y="551942"/>
                    <a:pt x="615188" y="473837"/>
                  </a:cubicBezTo>
                  <a:lnTo>
                    <a:pt x="615188" y="154051"/>
                  </a:lnTo>
                  <a:cubicBezTo>
                    <a:pt x="615188" y="75946"/>
                    <a:pt x="551942" y="12700"/>
                    <a:pt x="473837" y="12700"/>
                  </a:cubicBezTo>
                  <a:lnTo>
                    <a:pt x="154051" y="12700"/>
                  </a:lnTo>
                  <a:lnTo>
                    <a:pt x="154051" y="6350"/>
                  </a:lnTo>
                  <a:lnTo>
                    <a:pt x="154051" y="12700"/>
                  </a:lnTo>
                  <a:cubicBezTo>
                    <a:pt x="75946" y="12700"/>
                    <a:pt x="12700" y="75946"/>
                    <a:pt x="12700" y="154051"/>
                  </a:cubicBezTo>
                  <a:close/>
                </a:path>
              </a:pathLst>
            </a:custGeom>
            <a:solidFill>
              <a:srgbClr val="C7C7D0"/>
            </a:solidFill>
          </p:spPr>
          <p:txBody>
            <a:bodyPr/>
            <a:lstStyle/>
            <a:p>
              <a:endParaRPr lang="en-IN"/>
            </a:p>
          </p:txBody>
        </p:sp>
      </p:grpSp>
      <p:sp>
        <p:nvSpPr>
          <p:cNvPr id="23" name="TextBox 23"/>
          <p:cNvSpPr txBox="1"/>
          <p:nvPr/>
        </p:nvSpPr>
        <p:spPr>
          <a:xfrm>
            <a:off x="1244919" y="456019"/>
            <a:ext cx="15695939" cy="1629906"/>
          </a:xfrm>
          <a:prstGeom prst="rect">
            <a:avLst/>
          </a:prstGeom>
        </p:spPr>
        <p:txBody>
          <a:bodyPr lIns="0" tIns="0" rIns="0" bIns="0" rtlCol="0" anchor="t">
            <a:spAutoFit/>
          </a:bodyPr>
          <a:lstStyle/>
          <a:p>
            <a:pPr algn="ctr">
              <a:lnSpc>
                <a:spcPts val="6150"/>
              </a:lnSpc>
            </a:pPr>
            <a:r>
              <a:rPr lang="en-US" sz="5125" b="1" dirty="0">
                <a:solidFill>
                  <a:srgbClr val="505468"/>
                </a:solidFill>
                <a:latin typeface="Arimo Bold"/>
                <a:ea typeface="Arimo Bold"/>
                <a:cs typeface="Arimo Bold"/>
                <a:sym typeface="Arimo Bold"/>
              </a:rPr>
              <a:t>Feature Representations </a:t>
            </a:r>
          </a:p>
          <a:p>
            <a:pPr algn="ctr">
              <a:lnSpc>
                <a:spcPts val="6150"/>
              </a:lnSpc>
            </a:pPr>
            <a:endParaRPr lang="en-US" sz="5125" b="1" dirty="0">
              <a:solidFill>
                <a:srgbClr val="505468"/>
              </a:solidFill>
              <a:latin typeface="Arimo Bold"/>
              <a:ea typeface="Arimo Bold"/>
              <a:cs typeface="Arimo Bold"/>
              <a:sym typeface="Arimo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14400" y="319521"/>
            <a:ext cx="16235564" cy="1667172"/>
          </a:xfrm>
          <a:prstGeom prst="rect">
            <a:avLst/>
          </a:prstGeom>
        </p:spPr>
        <p:txBody>
          <a:bodyPr lIns="0" tIns="0" rIns="0" bIns="0" rtlCol="0" anchor="t">
            <a:spAutoFit/>
          </a:bodyPr>
          <a:lstStyle/>
          <a:p>
            <a:pPr algn="ctr">
              <a:lnSpc>
                <a:spcPts val="6437"/>
              </a:lnSpc>
            </a:pPr>
            <a:r>
              <a:rPr lang="en-US" sz="5500" b="1" dirty="0">
                <a:solidFill>
                  <a:srgbClr val="505468"/>
                </a:solidFill>
                <a:latin typeface="Arimo Bold"/>
                <a:ea typeface="Arimo Bold"/>
                <a:cs typeface="Arimo Bold"/>
                <a:sym typeface="Arimo Bold"/>
              </a:rPr>
              <a:t>Exploratory Data Analysis (EDA)</a:t>
            </a:r>
          </a:p>
          <a:p>
            <a:pPr algn="ctr">
              <a:lnSpc>
                <a:spcPts val="6437"/>
              </a:lnSpc>
            </a:pPr>
            <a:endParaRPr lang="en-US" sz="5500" b="1" dirty="0">
              <a:solidFill>
                <a:srgbClr val="505468"/>
              </a:solidFill>
              <a:latin typeface="Arimo Bold"/>
              <a:ea typeface="Arimo Bold"/>
              <a:cs typeface="Arimo Bold"/>
              <a:sym typeface="Arimo Bold"/>
            </a:endParaRPr>
          </a:p>
        </p:txBody>
      </p:sp>
      <p:sp>
        <p:nvSpPr>
          <p:cNvPr id="7" name="TextBox 7"/>
          <p:cNvSpPr txBox="1"/>
          <p:nvPr/>
        </p:nvSpPr>
        <p:spPr>
          <a:xfrm>
            <a:off x="1014324" y="2186044"/>
            <a:ext cx="8676411" cy="6924973"/>
          </a:xfrm>
          <a:prstGeom prst="rect">
            <a:avLst/>
          </a:prstGeom>
        </p:spPr>
        <p:txBody>
          <a:bodyPr lIns="0" tIns="0" rIns="0" bIns="0" rtlCol="0" anchor="t">
            <a:spAutoFit/>
          </a:bodyPr>
          <a:lstStyle/>
          <a:p>
            <a:pPr marL="339328" lvl="1" indent="-169664" algn="just">
              <a:lnSpc>
                <a:spcPts val="2699"/>
              </a:lnSpc>
              <a:buFont typeface="Arial"/>
              <a:buChar char="•"/>
            </a:pPr>
            <a:r>
              <a:rPr lang="en-US" sz="2800" dirty="0">
                <a:solidFill>
                  <a:srgbClr val="000000"/>
                </a:solidFill>
                <a:latin typeface="Times New Roman"/>
                <a:ea typeface="Times New Roman"/>
                <a:cs typeface="Times New Roman"/>
                <a:sym typeface="Times New Roman"/>
              </a:rPr>
              <a:t>Due to the dataset size, we use the compressed version of the train and test sets AMEX-Feather-Dataset and took the last statement for each customer. So, training and testing data are loaded from Feather files.</a:t>
            </a: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800" dirty="0">
                <a:solidFill>
                  <a:srgbClr val="000000"/>
                </a:solidFill>
                <a:latin typeface="Times New Roman"/>
                <a:ea typeface="Times New Roman"/>
                <a:cs typeface="Times New Roman"/>
                <a:sym typeface="Times New Roman"/>
              </a:rPr>
              <a:t>Grouping data by </a:t>
            </a:r>
            <a:r>
              <a:rPr lang="en-US" sz="2800" dirty="0" err="1">
                <a:solidFill>
                  <a:srgbClr val="000000"/>
                </a:solidFill>
                <a:latin typeface="Times New Roman"/>
                <a:ea typeface="Times New Roman"/>
                <a:cs typeface="Times New Roman"/>
                <a:sym typeface="Times New Roman"/>
              </a:rPr>
              <a:t>customer_ID</a:t>
            </a:r>
            <a:r>
              <a:rPr lang="en-US" sz="2800" dirty="0">
                <a:solidFill>
                  <a:srgbClr val="000000"/>
                </a:solidFill>
                <a:latin typeface="Times New Roman"/>
                <a:ea typeface="Times New Roman"/>
                <a:cs typeface="Times New Roman"/>
                <a:sym typeface="Times New Roman"/>
              </a:rPr>
              <a:t> and selecting the last row for each customer to ensure data consistency and relevance. The datasets are indexed by </a:t>
            </a:r>
            <a:r>
              <a:rPr lang="en-US" sz="2800" dirty="0" err="1">
                <a:solidFill>
                  <a:srgbClr val="000000"/>
                </a:solidFill>
                <a:latin typeface="Times New Roman"/>
                <a:ea typeface="Times New Roman"/>
                <a:cs typeface="Times New Roman"/>
                <a:sym typeface="Times New Roman"/>
              </a:rPr>
              <a:t>customer_ID</a:t>
            </a:r>
            <a:r>
              <a:rPr lang="en-US" sz="2800" dirty="0">
                <a:solidFill>
                  <a:srgbClr val="000000"/>
                </a:solidFill>
                <a:latin typeface="Times New Roman"/>
                <a:ea typeface="Times New Roman"/>
                <a:cs typeface="Times New Roman"/>
                <a:sym typeface="Times New Roman"/>
              </a:rPr>
              <a:t> for easier lookup and manipulation.</a:t>
            </a: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800" dirty="0">
                <a:solidFill>
                  <a:srgbClr val="000000"/>
                </a:solidFill>
                <a:latin typeface="Times New Roman"/>
                <a:ea typeface="Times New Roman"/>
                <a:cs typeface="Times New Roman"/>
                <a:sym typeface="Times New Roman"/>
              </a:rPr>
              <a:t>The S_2 column, representing dates, was converted to a datetime format, enabling temporal analysis.</a:t>
            </a: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a:p>
            <a:pPr marL="339328" lvl="1" indent="-169664" algn="just">
              <a:lnSpc>
                <a:spcPts val="2699"/>
              </a:lnSpc>
              <a:buFont typeface="Arial"/>
              <a:buChar char="•"/>
            </a:pPr>
            <a:r>
              <a:rPr lang="en-US" sz="2800" dirty="0">
                <a:solidFill>
                  <a:srgbClr val="000000"/>
                </a:solidFill>
                <a:latin typeface="Times New Roman"/>
                <a:ea typeface="Times New Roman"/>
                <a:cs typeface="Times New Roman"/>
                <a:sym typeface="Times New Roman"/>
              </a:rPr>
              <a:t>Missing values were quantified and visualized with a heatmap to identify patterns in missing data for informed imputation strategies.</a:t>
            </a:r>
          </a:p>
          <a:p>
            <a:pPr marL="339328" lvl="1" indent="-169664" algn="just">
              <a:lnSpc>
                <a:spcPts val="2699"/>
              </a:lnSpc>
            </a:pPr>
            <a:endParaRPr lang="en-US" sz="2800" dirty="0">
              <a:solidFill>
                <a:srgbClr val="000000"/>
              </a:solidFill>
              <a:latin typeface="Times New Roman"/>
              <a:ea typeface="Times New Roman"/>
              <a:cs typeface="Times New Roman"/>
              <a:sym typeface="Times New Roman"/>
            </a:endParaRPr>
          </a:p>
        </p:txBody>
      </p:sp>
      <p:sp>
        <p:nvSpPr>
          <p:cNvPr id="8" name="Freeform 8"/>
          <p:cNvSpPr/>
          <p:nvPr/>
        </p:nvSpPr>
        <p:spPr>
          <a:xfrm>
            <a:off x="10246659" y="2003611"/>
            <a:ext cx="7569022" cy="7651378"/>
          </a:xfrm>
          <a:custGeom>
            <a:avLst/>
            <a:gdLst/>
            <a:ahLst/>
            <a:cxnLst/>
            <a:rect l="l" t="t" r="r" b="b"/>
            <a:pathLst>
              <a:path w="7569022" h="7651378">
                <a:moveTo>
                  <a:pt x="0" y="0"/>
                </a:moveTo>
                <a:lnTo>
                  <a:pt x="7569022" y="0"/>
                </a:lnTo>
                <a:lnTo>
                  <a:pt x="7569022" y="7651378"/>
                </a:lnTo>
                <a:lnTo>
                  <a:pt x="0" y="7651378"/>
                </a:lnTo>
                <a:lnTo>
                  <a:pt x="0" y="0"/>
                </a:lnTo>
                <a:close/>
              </a:path>
            </a:pathLst>
          </a:custGeom>
          <a:blipFill>
            <a:blip r:embed="rId3"/>
            <a:stretch>
              <a:fillRect l="-8602" t="-2471" r="-50465" b="2470"/>
            </a:stretch>
          </a:blipFill>
        </p:spPr>
        <p:txBody>
          <a:bodyPr/>
          <a:lstStyle/>
          <a:p>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CECF3"/>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alpha val="94902"/>
              </a:srgbClr>
            </a:solidFill>
          </p:spPr>
          <p:txBody>
            <a:bodyPr/>
            <a:lstStyle/>
            <a:p>
              <a:endParaRPr lang="en-IN"/>
            </a:p>
          </p:txBody>
        </p:sp>
      </p:grpSp>
      <p:sp>
        <p:nvSpPr>
          <p:cNvPr id="6" name="TextBox 6"/>
          <p:cNvSpPr txBox="1"/>
          <p:nvPr/>
        </p:nvSpPr>
        <p:spPr>
          <a:xfrm>
            <a:off x="922884" y="707975"/>
            <a:ext cx="16302799" cy="1667172"/>
          </a:xfrm>
          <a:prstGeom prst="rect">
            <a:avLst/>
          </a:prstGeom>
        </p:spPr>
        <p:txBody>
          <a:bodyPr lIns="0" tIns="0" rIns="0" bIns="0" rtlCol="0" anchor="t">
            <a:spAutoFit/>
          </a:bodyPr>
          <a:lstStyle/>
          <a:p>
            <a:pPr algn="ctr">
              <a:lnSpc>
                <a:spcPts val="6437"/>
              </a:lnSpc>
            </a:pPr>
            <a:r>
              <a:rPr lang="en-US" sz="5500" b="1">
                <a:solidFill>
                  <a:srgbClr val="505468"/>
                </a:solidFill>
                <a:latin typeface="Arimo Bold"/>
                <a:ea typeface="Arimo Bold"/>
                <a:cs typeface="Arimo Bold"/>
                <a:sym typeface="Arimo Bold"/>
              </a:rPr>
              <a:t>Exploratory Data Analysis (EDA)</a:t>
            </a:r>
          </a:p>
        </p:txBody>
      </p:sp>
      <p:sp>
        <p:nvSpPr>
          <p:cNvPr id="7" name="TextBox 7"/>
          <p:cNvSpPr txBox="1"/>
          <p:nvPr/>
        </p:nvSpPr>
        <p:spPr>
          <a:xfrm>
            <a:off x="1014325" y="2224142"/>
            <a:ext cx="7798912" cy="2101467"/>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Correlation heatmaps for feature groups were created to assess inter-feature relationships.</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r>
              <a:rPr lang="en-US" sz="2800" b="1" spc="21" dirty="0">
                <a:solidFill>
                  <a:srgbClr val="FF0000"/>
                </a:solidFill>
                <a:latin typeface="TT Rounds Condensed Bold"/>
                <a:ea typeface="TT Rounds Condensed Bold"/>
                <a:cs typeface="TT Rounds Condensed Bold"/>
                <a:sym typeface="TT Rounds Condensed Bold"/>
              </a:rPr>
              <a:t>1. DELINQUENCY</a:t>
            </a: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a:p>
            <a:pPr marL="339328" lvl="1" indent="-169664" algn="l">
              <a:lnSpc>
                <a:spcPts val="2699"/>
              </a:lnSpc>
            </a:pPr>
            <a:endParaRPr lang="en-US" sz="2800" b="1" spc="21" dirty="0">
              <a:solidFill>
                <a:srgbClr val="FF0000"/>
              </a:solidFill>
              <a:latin typeface="TT Rounds Condensed Bold"/>
              <a:ea typeface="TT Rounds Condensed Bold"/>
              <a:cs typeface="TT Rounds Condensed Bold"/>
              <a:sym typeface="TT Rounds Condensed Bold"/>
            </a:endParaRPr>
          </a:p>
        </p:txBody>
      </p:sp>
      <p:sp>
        <p:nvSpPr>
          <p:cNvPr id="8" name="Freeform 8"/>
          <p:cNvSpPr/>
          <p:nvPr/>
        </p:nvSpPr>
        <p:spPr>
          <a:xfrm>
            <a:off x="605118" y="3816454"/>
            <a:ext cx="8538882" cy="6046341"/>
          </a:xfrm>
          <a:custGeom>
            <a:avLst/>
            <a:gdLst/>
            <a:ahLst/>
            <a:cxnLst/>
            <a:rect l="l" t="t" r="r" b="b"/>
            <a:pathLst>
              <a:path w="8538882" h="6046341">
                <a:moveTo>
                  <a:pt x="0" y="0"/>
                </a:moveTo>
                <a:lnTo>
                  <a:pt x="8538882" y="0"/>
                </a:lnTo>
                <a:lnTo>
                  <a:pt x="8538882" y="6046341"/>
                </a:lnTo>
                <a:lnTo>
                  <a:pt x="0" y="6046341"/>
                </a:lnTo>
                <a:lnTo>
                  <a:pt x="0" y="0"/>
                </a:lnTo>
                <a:close/>
              </a:path>
            </a:pathLst>
          </a:custGeom>
          <a:blipFill>
            <a:blip r:embed="rId3"/>
            <a:stretch>
              <a:fillRect t="-16926" b="-16926"/>
            </a:stretch>
          </a:blipFill>
        </p:spPr>
        <p:txBody>
          <a:bodyPr/>
          <a:lstStyle/>
          <a:p>
            <a:endParaRPr lang="en-IN"/>
          </a:p>
        </p:txBody>
      </p:sp>
      <p:sp>
        <p:nvSpPr>
          <p:cNvPr id="9" name="TextBox 9"/>
          <p:cNvSpPr txBox="1"/>
          <p:nvPr/>
        </p:nvSpPr>
        <p:spPr>
          <a:xfrm>
            <a:off x="9474765" y="2268771"/>
            <a:ext cx="8845061" cy="1734449"/>
          </a:xfrm>
          <a:prstGeom prst="rect">
            <a:avLst/>
          </a:prstGeom>
        </p:spPr>
        <p:txBody>
          <a:bodyPr lIns="0" tIns="0" rIns="0" bIns="0" rtlCol="0" anchor="t">
            <a:spAutoFit/>
          </a:bodyPr>
          <a:lstStyle/>
          <a:p>
            <a:pPr marL="339328" lvl="1" indent="-169664" algn="l">
              <a:lnSpc>
                <a:spcPts val="2699"/>
              </a:lnSpc>
              <a:buFont typeface="Arial"/>
              <a:buChar char="•"/>
            </a:pPr>
            <a:r>
              <a:rPr lang="en-US" sz="2800" spc="21" dirty="0">
                <a:solidFill>
                  <a:srgbClr val="000000"/>
                </a:solidFill>
                <a:latin typeface="TT Rounds Condensed"/>
                <a:ea typeface="TT Rounds Condensed"/>
                <a:cs typeface="TT Rounds Condensed"/>
                <a:sym typeface="TT Rounds Condensed"/>
              </a:rPr>
              <a:t>Kernel Density Estimation (KDE) plots were generated for feature groups to understand their distributions and relationships with the target.</a:t>
            </a: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a:p>
            <a:pPr marL="339328" lvl="1" indent="-169664" algn="l">
              <a:lnSpc>
                <a:spcPts val="2699"/>
              </a:lnSpc>
            </a:pPr>
            <a:endParaRPr lang="en-US" sz="2800" spc="21" dirty="0">
              <a:solidFill>
                <a:srgbClr val="000000"/>
              </a:solidFill>
              <a:latin typeface="TT Rounds Condensed"/>
              <a:ea typeface="TT Rounds Condensed"/>
              <a:cs typeface="TT Rounds Condensed"/>
              <a:sym typeface="TT Rounds Condensed"/>
            </a:endParaRPr>
          </a:p>
        </p:txBody>
      </p:sp>
      <p:sp>
        <p:nvSpPr>
          <p:cNvPr id="10" name="Freeform 10"/>
          <p:cNvSpPr/>
          <p:nvPr/>
        </p:nvSpPr>
        <p:spPr>
          <a:xfrm>
            <a:off x="10186708" y="4073095"/>
            <a:ext cx="7254684" cy="4909539"/>
          </a:xfrm>
          <a:custGeom>
            <a:avLst/>
            <a:gdLst/>
            <a:ahLst/>
            <a:cxnLst/>
            <a:rect l="l" t="t" r="r" b="b"/>
            <a:pathLst>
              <a:path w="7254684" h="4909539">
                <a:moveTo>
                  <a:pt x="0" y="0"/>
                </a:moveTo>
                <a:lnTo>
                  <a:pt x="7254683" y="0"/>
                </a:lnTo>
                <a:lnTo>
                  <a:pt x="7254683" y="4909539"/>
                </a:lnTo>
                <a:lnTo>
                  <a:pt x="0" y="4909539"/>
                </a:lnTo>
                <a:lnTo>
                  <a:pt x="0" y="0"/>
                </a:lnTo>
                <a:close/>
              </a:path>
            </a:pathLst>
          </a:custGeom>
          <a:blipFill>
            <a:blip r:embed="rId4"/>
            <a:stretch>
              <a:fillRect l="-25756" r="-25756"/>
            </a:stretch>
          </a:blipFill>
        </p:spPr>
        <p:txBody>
          <a:bodyPr/>
          <a:lstStyle/>
          <a:p>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F2175DF497B8741B41DB6BCB3AA190B" ma:contentTypeVersion="5" ma:contentTypeDescription="Create a new document." ma:contentTypeScope="" ma:versionID="330501c490b004774565383b53c5f675">
  <xsd:schema xmlns:xsd="http://www.w3.org/2001/XMLSchema" xmlns:xs="http://www.w3.org/2001/XMLSchema" xmlns:p="http://schemas.microsoft.com/office/2006/metadata/properties" xmlns:ns3="51b395a8-6bcb-4d9f-be84-4b23d5255eb8" targetNamespace="http://schemas.microsoft.com/office/2006/metadata/properties" ma:root="true" ma:fieldsID="7b5ce0473ed9b9ea4a780d9d311f10c8" ns3:_="">
    <xsd:import namespace="51b395a8-6bcb-4d9f-be84-4b23d5255eb8"/>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1b395a8-6bcb-4d9f-be84-4b23d5255eb8"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5F940F-63DC-40D8-904E-50413639A5F8}">
  <ds:schemaRefs>
    <ds:schemaRef ds:uri="http://schemas.microsoft.com/office/2006/metadata/properties"/>
    <ds:schemaRef ds:uri="http://schemas.openxmlformats.org/package/2006/metadata/core-properties"/>
    <ds:schemaRef ds:uri="http://purl.org/dc/terms/"/>
    <ds:schemaRef ds:uri="http://schemas.microsoft.com/office/2006/documentManagement/types"/>
    <ds:schemaRef ds:uri="http://schemas.microsoft.com/office/infopath/2007/PartnerControls"/>
    <ds:schemaRef ds:uri="51b395a8-6bcb-4d9f-be84-4b23d5255eb8"/>
    <ds:schemaRef ds:uri="http://www.w3.org/XML/1998/namespace"/>
    <ds:schemaRef ds:uri="http://purl.org/dc/elements/1.1/"/>
    <ds:schemaRef ds:uri="http://purl.org/dc/dcmitype/"/>
  </ds:schemaRefs>
</ds:datastoreItem>
</file>

<file path=customXml/itemProps2.xml><?xml version="1.0" encoding="utf-8"?>
<ds:datastoreItem xmlns:ds="http://schemas.openxmlformats.org/officeDocument/2006/customXml" ds:itemID="{57219F41-2126-4634-A4DD-48CC226ECAB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1b395a8-6bcb-4d9f-be84-4b23d5255eb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E558E88-121E-4496-9EF5-EAF1E9F74C2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126</TotalTime>
  <Words>2072</Words>
  <Application>Microsoft Office PowerPoint</Application>
  <PresentationFormat>Custom</PresentationFormat>
  <Paragraphs>280</Paragraphs>
  <Slides>23</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Times New Roman</vt:lpstr>
      <vt:lpstr>TT Rounds Condensed Italics</vt:lpstr>
      <vt:lpstr>Times New Roman Bold</vt:lpstr>
      <vt:lpstr>Calibri</vt:lpstr>
      <vt:lpstr>Arial</vt:lpstr>
      <vt:lpstr>Arimo Bold</vt:lpstr>
      <vt:lpstr>TT Rounds Condensed Bold</vt:lpstr>
      <vt:lpstr>Arimo</vt:lpstr>
      <vt:lpstr>TT Rounds Condensed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Credit_card.pptx</dc:title>
  <cp:lastModifiedBy>Parshwa Divyang Gandhi</cp:lastModifiedBy>
  <cp:revision>4</cp:revision>
  <dcterms:created xsi:type="dcterms:W3CDTF">2006-08-16T00:00:00Z</dcterms:created>
  <dcterms:modified xsi:type="dcterms:W3CDTF">2024-12-07T04:22:13Z</dcterms:modified>
  <dc:identifier>DAGXNw5N1FU</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0x0101001F2175DF497B8741B41DB6BCB3AA190B</vt:lpwstr>
  </property>
</Properties>
</file>

<file path=docProps/thumbnail.jpeg>
</file>